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69" r:id="rId3"/>
    <p:sldId id="268" r:id="rId4"/>
    <p:sldId id="267" r:id="rId5"/>
    <p:sldId id="257" r:id="rId6"/>
    <p:sldId id="265" r:id="rId7"/>
    <p:sldId id="258" r:id="rId8"/>
    <p:sldId id="260" r:id="rId9"/>
    <p:sldId id="261" r:id="rId10"/>
    <p:sldId id="259" r:id="rId11"/>
    <p:sldId id="292" r:id="rId12"/>
    <p:sldId id="293" r:id="rId13"/>
    <p:sldId id="298" r:id="rId14"/>
    <p:sldId id="295" r:id="rId15"/>
    <p:sldId id="296" r:id="rId16"/>
    <p:sldId id="300" r:id="rId17"/>
    <p:sldId id="301" r:id="rId18"/>
    <p:sldId id="272" r:id="rId19"/>
    <p:sldId id="274" r:id="rId20"/>
    <p:sldId id="304" r:id="rId21"/>
    <p:sldId id="290" r:id="rId22"/>
    <p:sldId id="289" r:id="rId23"/>
    <p:sldId id="275" r:id="rId24"/>
    <p:sldId id="291" r:id="rId25"/>
    <p:sldId id="302" r:id="rId26"/>
    <p:sldId id="280" r:id="rId27"/>
    <p:sldId id="305" r:id="rId28"/>
    <p:sldId id="276" r:id="rId29"/>
    <p:sldId id="277" r:id="rId30"/>
    <p:sldId id="278" r:id="rId31"/>
    <p:sldId id="279" r:id="rId32"/>
    <p:sldId id="303" r:id="rId33"/>
    <p:sldId id="283" r:id="rId34"/>
    <p:sldId id="288" r:id="rId35"/>
    <p:sldId id="306" r:id="rId36"/>
    <p:sldId id="307" r:id="rId37"/>
    <p:sldId id="310" r:id="rId38"/>
    <p:sldId id="308" r:id="rId39"/>
    <p:sldId id="309" r:id="rId40"/>
    <p:sldId id="311" r:id="rId41"/>
    <p:sldId id="284" r:id="rId42"/>
    <p:sldId id="285" r:id="rId43"/>
    <p:sldId id="286" r:id="rId44"/>
    <p:sldId id="287" r:id="rId4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CE700CE-C8C5-4939-83F3-542B56AA5CF2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F83B049-72D1-43F7-B3D1-01742C6DF4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9735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AE5B-AC21-4B85-926E-57C3CDF3F408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FC60-D63C-4DD3-8DA0-91F6B04C22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88808-8047-42B2-B5BF-B36AF77E8393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91734-7182-4173-9958-5EE89C58B9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EEC93-C3B4-4EB6-A79E-FFB4A22AC42F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3720B-CA90-42AC-991A-06156000356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72A55-F26B-4A12-B978-FDFCFC017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F359B-12C4-47E4-AD35-90C5A75AD6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E2F65-B05B-4C02-997C-650A2211C9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F6B9-55C4-4EDD-A792-ED168BFA8144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9472A-0BF9-4DBD-8F64-3A6377001C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607D-8A00-428B-9AB9-3CFE104F2BB7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271F9-3959-4CA9-96C7-4E09A624F7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6D07-52CB-4FFD-8742-EC6B89753CC7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D4826-9CB7-4D41-B21F-48C3E0F43C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5A64-9228-49C9-A32C-ACA6BD5FBFDB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6964-33E9-4AD5-B01A-64A1C41B8F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5717-711D-4B6C-989D-A02613A93928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79EF-959C-4A79-9149-A2C11A9C80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88B6-C817-45E6-A13E-890422275534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DEBC-8FA8-423F-BDB8-BAC73FE7EF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9A2C-888E-4CD8-92AB-F16F001F841F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1E5C3-3203-4194-8445-04C4AA10D5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FA97-D0D2-4119-B25B-7F35129E4D08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6C79-1E94-4651-8349-6BD4CA2089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8131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6A883-395F-4330-9230-199C2E46EA15}" type="datetimeFigureOut">
              <a:rPr lang="hu-HU"/>
              <a:pPr>
                <a:defRPr/>
              </a:pPr>
              <a:t>2019. 02. 25.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8A0EB1-FEB1-4BCE-BD39-BE01FEE39C1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  <p:sldLayoutId id="2147483664" r:id="rId13"/>
    <p:sldLayoutId id="21474836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Piaci formák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Profitmaximalizálás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ym typeface="Symbol" pitchFamily="18" charset="2"/>
              </a:rPr>
              <a:t> = TR – TC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341438"/>
            <a:ext cx="7129463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Szövegdoboz 1"/>
          <p:cNvSpPr txBox="1">
            <a:spLocks noChangeArrowheads="1"/>
          </p:cNvSpPr>
          <p:nvPr/>
        </p:nvSpPr>
        <p:spPr bwMode="auto">
          <a:xfrm>
            <a:off x="395288" y="476250"/>
            <a:ext cx="90646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dirty="0"/>
          </a:p>
          <a:p>
            <a:r>
              <a:rPr lang="hu-HU" sz="2800" b="1" dirty="0"/>
              <a:t>P</a:t>
            </a:r>
            <a:r>
              <a:rPr lang="hu-HU" sz="2000" b="1" dirty="0"/>
              <a:t>1</a:t>
            </a:r>
            <a:r>
              <a:rPr lang="hu-HU" sz="2800" b="1" dirty="0"/>
              <a:t> = AC </a:t>
            </a:r>
            <a:r>
              <a:rPr lang="hu-HU" sz="2800" dirty="0"/>
              <a:t>→ </a:t>
            </a:r>
            <a:r>
              <a:rPr lang="hu-HU" sz="2800" b="1" dirty="0"/>
              <a:t>fedezeti pont </a:t>
            </a:r>
            <a:r>
              <a:rPr lang="hu-HU" sz="2800" dirty="0"/>
              <a:t>→ TR = TC → </a:t>
            </a:r>
            <a:r>
              <a:rPr lang="el-GR" sz="2800" dirty="0"/>
              <a:t>π = 0 </a:t>
            </a:r>
          </a:p>
          <a:p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F98BF-082B-48F0-9157-A46A7A6E9E88}" type="slidenum">
              <a:rPr lang="hu-HU"/>
              <a:pPr>
                <a:defRPr/>
              </a:pPr>
              <a:t>11</a:t>
            </a:fld>
            <a:endParaRPr lang="hu-H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>
                <a:latin typeface="Times New Roman" pitchFamily="18" charset="0"/>
              </a:rPr>
              <a:t>Egyéni kínálati görbe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z="2800" b="1" dirty="0" smtClean="0">
                <a:latin typeface="Times New Roman" pitchFamily="18" charset="0"/>
              </a:rPr>
              <a:t>A vállalat rövid távú kínálati görbéje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dirty="0" smtClean="0">
                <a:latin typeface="Times New Roman" pitchFamily="18" charset="0"/>
              </a:rPr>
              <a:t>A profit maximális, ha  P </a:t>
            </a:r>
            <a:r>
              <a:rPr lang="hu-HU" sz="2800" b="1" dirty="0" smtClean="0">
                <a:latin typeface="Times New Roman" pitchFamily="18" charset="0"/>
              </a:rPr>
              <a:t>=</a:t>
            </a:r>
            <a:r>
              <a:rPr lang="hu-HU" sz="2800" dirty="0" smtClean="0">
                <a:latin typeface="Times New Roman" pitchFamily="18" charset="0"/>
              </a:rPr>
              <a:t> MC</a:t>
            </a:r>
          </a:p>
          <a:p>
            <a:pPr eaLnBrk="1" hangingPunct="1">
              <a:buFont typeface="Wingdings" pitchFamily="2" charset="2"/>
              <a:buNone/>
            </a:pPr>
            <a:endParaRPr lang="hu-HU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hu-HU" sz="2800" b="1" dirty="0" smtClean="0">
              <a:latin typeface="Times New Roman" pitchFamily="18" charset="0"/>
            </a:endParaRP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1619250" y="2997200"/>
            <a:ext cx="5010150" cy="3228975"/>
            <a:chOff x="1149" y="2086"/>
            <a:chExt cx="2883" cy="1836"/>
          </a:xfrm>
        </p:grpSpPr>
        <p:grpSp>
          <p:nvGrpSpPr>
            <p:cNvPr id="28679" name="Group 5"/>
            <p:cNvGrpSpPr>
              <a:grpSpLocks/>
            </p:cNvGrpSpPr>
            <p:nvPr/>
          </p:nvGrpSpPr>
          <p:grpSpPr bwMode="auto">
            <a:xfrm>
              <a:off x="1149" y="2112"/>
              <a:ext cx="2883" cy="1810"/>
              <a:chOff x="6482" y="7828"/>
              <a:chExt cx="7208" cy="4525"/>
            </a:xfrm>
          </p:grpSpPr>
          <p:sp>
            <p:nvSpPr>
              <p:cNvPr id="28681" name="Freeform 6"/>
              <p:cNvSpPr>
                <a:spLocks/>
              </p:cNvSpPr>
              <p:nvPr/>
            </p:nvSpPr>
            <p:spPr bwMode="auto">
              <a:xfrm>
                <a:off x="7643" y="7828"/>
                <a:ext cx="5726" cy="4107"/>
              </a:xfrm>
              <a:custGeom>
                <a:avLst/>
                <a:gdLst>
                  <a:gd name="T0" fmla="*/ 0 w 5726"/>
                  <a:gd name="T1" fmla="*/ 0 h 4107"/>
                  <a:gd name="T2" fmla="*/ 0 w 5726"/>
                  <a:gd name="T3" fmla="*/ 4107 h 4107"/>
                  <a:gd name="T4" fmla="*/ 5726 w 5726"/>
                  <a:gd name="T5" fmla="*/ 4107 h 4107"/>
                  <a:gd name="T6" fmla="*/ 0 60000 65536"/>
                  <a:gd name="T7" fmla="*/ 0 60000 65536"/>
                  <a:gd name="T8" fmla="*/ 0 60000 65536"/>
                  <a:gd name="T9" fmla="*/ 0 w 5726"/>
                  <a:gd name="T10" fmla="*/ 0 h 4107"/>
                  <a:gd name="T11" fmla="*/ 5726 w 5726"/>
                  <a:gd name="T12" fmla="*/ 4107 h 41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26" h="4107">
                    <a:moveTo>
                      <a:pt x="0" y="0"/>
                    </a:moveTo>
                    <a:lnTo>
                      <a:pt x="0" y="4107"/>
                    </a:lnTo>
                    <a:lnTo>
                      <a:pt x="5726" y="4107"/>
                    </a:lnTo>
                  </a:path>
                </a:pathLst>
              </a:custGeom>
              <a:noFill/>
              <a:ln w="1841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2" name="Freeform 7"/>
              <p:cNvSpPr>
                <a:spLocks/>
              </p:cNvSpPr>
              <p:nvPr/>
            </p:nvSpPr>
            <p:spPr bwMode="auto">
              <a:xfrm>
                <a:off x="7635" y="9555"/>
                <a:ext cx="3461" cy="1349"/>
              </a:xfrm>
              <a:custGeom>
                <a:avLst/>
                <a:gdLst>
                  <a:gd name="T0" fmla="*/ 0 w 3461"/>
                  <a:gd name="T1" fmla="*/ 0 h 1349"/>
                  <a:gd name="T2" fmla="*/ 184 w 3461"/>
                  <a:gd name="T3" fmla="*/ 127 h 1349"/>
                  <a:gd name="T4" fmla="*/ 536 w 3461"/>
                  <a:gd name="T5" fmla="*/ 355 h 1349"/>
                  <a:gd name="T6" fmla="*/ 1232 w 3461"/>
                  <a:gd name="T7" fmla="*/ 730 h 1349"/>
                  <a:gd name="T8" fmla="*/ 2007 w 3461"/>
                  <a:gd name="T9" fmla="*/ 1044 h 1349"/>
                  <a:gd name="T10" fmla="*/ 2226 w 3461"/>
                  <a:gd name="T11" fmla="*/ 1119 h 1349"/>
                  <a:gd name="T12" fmla="*/ 2333 w 3461"/>
                  <a:gd name="T13" fmla="*/ 1155 h 1349"/>
                  <a:gd name="T14" fmla="*/ 2538 w 3461"/>
                  <a:gd name="T15" fmla="*/ 1215 h 1349"/>
                  <a:gd name="T16" fmla="*/ 2928 w 3461"/>
                  <a:gd name="T17" fmla="*/ 1299 h 1349"/>
                  <a:gd name="T18" fmla="*/ 3345 w 3461"/>
                  <a:gd name="T19" fmla="*/ 1343 h 1349"/>
                  <a:gd name="T20" fmla="*/ 3461 w 3461"/>
                  <a:gd name="T21" fmla="*/ 1349 h 13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461"/>
                  <a:gd name="T34" fmla="*/ 0 h 1349"/>
                  <a:gd name="T35" fmla="*/ 3461 w 3461"/>
                  <a:gd name="T36" fmla="*/ 1349 h 134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461" h="1349">
                    <a:moveTo>
                      <a:pt x="0" y="0"/>
                    </a:moveTo>
                    <a:lnTo>
                      <a:pt x="184" y="127"/>
                    </a:lnTo>
                    <a:lnTo>
                      <a:pt x="536" y="355"/>
                    </a:lnTo>
                    <a:lnTo>
                      <a:pt x="1232" y="730"/>
                    </a:lnTo>
                    <a:lnTo>
                      <a:pt x="2007" y="1044"/>
                    </a:lnTo>
                    <a:lnTo>
                      <a:pt x="2226" y="1119"/>
                    </a:lnTo>
                    <a:lnTo>
                      <a:pt x="2333" y="1155"/>
                    </a:lnTo>
                    <a:lnTo>
                      <a:pt x="2538" y="1215"/>
                    </a:lnTo>
                    <a:lnTo>
                      <a:pt x="2928" y="1299"/>
                    </a:lnTo>
                    <a:lnTo>
                      <a:pt x="3345" y="1343"/>
                    </a:lnTo>
                    <a:lnTo>
                      <a:pt x="3461" y="1349"/>
                    </a:lnTo>
                  </a:path>
                </a:pathLst>
              </a:custGeom>
              <a:noFill/>
              <a:ln w="273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3" name="Freeform 8"/>
              <p:cNvSpPr>
                <a:spLocks/>
              </p:cNvSpPr>
              <p:nvPr/>
            </p:nvSpPr>
            <p:spPr bwMode="auto">
              <a:xfrm>
                <a:off x="11113" y="10222"/>
                <a:ext cx="1927" cy="682"/>
              </a:xfrm>
              <a:custGeom>
                <a:avLst/>
                <a:gdLst>
                  <a:gd name="T0" fmla="*/ 0 w 1927"/>
                  <a:gd name="T1" fmla="*/ 682 h 682"/>
                  <a:gd name="T2" fmla="*/ 97 w 1927"/>
                  <a:gd name="T3" fmla="*/ 670 h 682"/>
                  <a:gd name="T4" fmla="*/ 276 w 1927"/>
                  <a:gd name="T5" fmla="*/ 642 h 682"/>
                  <a:gd name="T6" fmla="*/ 606 w 1927"/>
                  <a:gd name="T7" fmla="*/ 572 h 682"/>
                  <a:gd name="T8" fmla="*/ 942 w 1927"/>
                  <a:gd name="T9" fmla="*/ 469 h 682"/>
                  <a:gd name="T10" fmla="*/ 1033 w 1927"/>
                  <a:gd name="T11" fmla="*/ 437 h 682"/>
                  <a:gd name="T12" fmla="*/ 1119 w 1927"/>
                  <a:gd name="T13" fmla="*/ 406 h 682"/>
                  <a:gd name="T14" fmla="*/ 1278 w 1927"/>
                  <a:gd name="T15" fmla="*/ 344 h 682"/>
                  <a:gd name="T16" fmla="*/ 1566 w 1927"/>
                  <a:gd name="T17" fmla="*/ 211 h 682"/>
                  <a:gd name="T18" fmla="*/ 1851 w 1927"/>
                  <a:gd name="T19" fmla="*/ 49 h 682"/>
                  <a:gd name="T20" fmla="*/ 1927 w 1927"/>
                  <a:gd name="T21" fmla="*/ 0 h 6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927"/>
                  <a:gd name="T34" fmla="*/ 0 h 682"/>
                  <a:gd name="T35" fmla="*/ 1927 w 1927"/>
                  <a:gd name="T36" fmla="*/ 682 h 68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927" h="682">
                    <a:moveTo>
                      <a:pt x="0" y="682"/>
                    </a:moveTo>
                    <a:lnTo>
                      <a:pt x="97" y="670"/>
                    </a:lnTo>
                    <a:lnTo>
                      <a:pt x="276" y="642"/>
                    </a:lnTo>
                    <a:lnTo>
                      <a:pt x="606" y="572"/>
                    </a:lnTo>
                    <a:lnTo>
                      <a:pt x="942" y="469"/>
                    </a:lnTo>
                    <a:lnTo>
                      <a:pt x="1033" y="437"/>
                    </a:lnTo>
                    <a:lnTo>
                      <a:pt x="1119" y="406"/>
                    </a:lnTo>
                    <a:lnTo>
                      <a:pt x="1278" y="344"/>
                    </a:lnTo>
                    <a:lnTo>
                      <a:pt x="1566" y="211"/>
                    </a:lnTo>
                    <a:lnTo>
                      <a:pt x="1851" y="49"/>
                    </a:lnTo>
                    <a:lnTo>
                      <a:pt x="1927" y="0"/>
                    </a:lnTo>
                  </a:path>
                </a:pathLst>
              </a:custGeom>
              <a:noFill/>
              <a:ln w="273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4" name="Line 9"/>
              <p:cNvSpPr>
                <a:spLocks noChangeShapeType="1"/>
              </p:cNvSpPr>
              <p:nvPr/>
            </p:nvSpPr>
            <p:spPr bwMode="auto">
              <a:xfrm>
                <a:off x="7643" y="10903"/>
                <a:ext cx="5397" cy="1"/>
              </a:xfrm>
              <a:prstGeom prst="line">
                <a:avLst/>
              </a:prstGeom>
              <a:noFill/>
              <a:ln w="2730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5" name="Freeform 10"/>
              <p:cNvSpPr>
                <a:spLocks noEditPoints="1"/>
              </p:cNvSpPr>
              <p:nvPr/>
            </p:nvSpPr>
            <p:spPr bwMode="auto">
              <a:xfrm>
                <a:off x="6482" y="10804"/>
                <a:ext cx="166" cy="153"/>
              </a:xfrm>
              <a:custGeom>
                <a:avLst/>
                <a:gdLst>
                  <a:gd name="T0" fmla="*/ 0 w 166"/>
                  <a:gd name="T1" fmla="*/ 153 h 153"/>
                  <a:gd name="T2" fmla="*/ 68 w 166"/>
                  <a:gd name="T3" fmla="*/ 0 h 153"/>
                  <a:gd name="T4" fmla="*/ 94 w 166"/>
                  <a:gd name="T5" fmla="*/ 0 h 153"/>
                  <a:gd name="T6" fmla="*/ 166 w 166"/>
                  <a:gd name="T7" fmla="*/ 153 h 153"/>
                  <a:gd name="T8" fmla="*/ 139 w 166"/>
                  <a:gd name="T9" fmla="*/ 153 h 153"/>
                  <a:gd name="T10" fmla="*/ 119 w 166"/>
                  <a:gd name="T11" fmla="*/ 107 h 153"/>
                  <a:gd name="T12" fmla="*/ 44 w 166"/>
                  <a:gd name="T13" fmla="*/ 107 h 153"/>
                  <a:gd name="T14" fmla="*/ 25 w 166"/>
                  <a:gd name="T15" fmla="*/ 153 h 153"/>
                  <a:gd name="T16" fmla="*/ 0 w 166"/>
                  <a:gd name="T17" fmla="*/ 153 h 153"/>
                  <a:gd name="T18" fmla="*/ 0 w 166"/>
                  <a:gd name="T19" fmla="*/ 153 h 153"/>
                  <a:gd name="T20" fmla="*/ 51 w 166"/>
                  <a:gd name="T21" fmla="*/ 90 h 153"/>
                  <a:gd name="T22" fmla="*/ 112 w 166"/>
                  <a:gd name="T23" fmla="*/ 90 h 153"/>
                  <a:gd name="T24" fmla="*/ 93 w 166"/>
                  <a:gd name="T25" fmla="*/ 48 h 153"/>
                  <a:gd name="T26" fmla="*/ 91 w 166"/>
                  <a:gd name="T27" fmla="*/ 44 h 153"/>
                  <a:gd name="T28" fmla="*/ 88 w 166"/>
                  <a:gd name="T29" fmla="*/ 38 h 153"/>
                  <a:gd name="T30" fmla="*/ 83 w 166"/>
                  <a:gd name="T31" fmla="*/ 28 h 153"/>
                  <a:gd name="T32" fmla="*/ 80 w 166"/>
                  <a:gd name="T33" fmla="*/ 19 h 153"/>
                  <a:gd name="T34" fmla="*/ 80 w 166"/>
                  <a:gd name="T35" fmla="*/ 15 h 153"/>
                  <a:gd name="T36" fmla="*/ 79 w 166"/>
                  <a:gd name="T37" fmla="*/ 19 h 153"/>
                  <a:gd name="T38" fmla="*/ 77 w 166"/>
                  <a:gd name="T39" fmla="*/ 24 h 153"/>
                  <a:gd name="T40" fmla="*/ 74 w 166"/>
                  <a:gd name="T41" fmla="*/ 34 h 153"/>
                  <a:gd name="T42" fmla="*/ 70 w 166"/>
                  <a:gd name="T43" fmla="*/ 43 h 153"/>
                  <a:gd name="T44" fmla="*/ 70 w 166"/>
                  <a:gd name="T45" fmla="*/ 45 h 153"/>
                  <a:gd name="T46" fmla="*/ 51 w 166"/>
                  <a:gd name="T47" fmla="*/ 90 h 153"/>
                  <a:gd name="T48" fmla="*/ 51 w 166"/>
                  <a:gd name="T49" fmla="*/ 90 h 15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6"/>
                  <a:gd name="T76" fmla="*/ 0 h 153"/>
                  <a:gd name="T77" fmla="*/ 166 w 166"/>
                  <a:gd name="T78" fmla="*/ 153 h 15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6" h="153">
                    <a:moveTo>
                      <a:pt x="0" y="153"/>
                    </a:moveTo>
                    <a:lnTo>
                      <a:pt x="68" y="0"/>
                    </a:lnTo>
                    <a:lnTo>
                      <a:pt x="94" y="0"/>
                    </a:lnTo>
                    <a:lnTo>
                      <a:pt x="166" y="153"/>
                    </a:lnTo>
                    <a:lnTo>
                      <a:pt x="139" y="153"/>
                    </a:lnTo>
                    <a:lnTo>
                      <a:pt x="119" y="107"/>
                    </a:lnTo>
                    <a:lnTo>
                      <a:pt x="44" y="107"/>
                    </a:lnTo>
                    <a:lnTo>
                      <a:pt x="25" y="153"/>
                    </a:lnTo>
                    <a:lnTo>
                      <a:pt x="0" y="153"/>
                    </a:lnTo>
                    <a:close/>
                    <a:moveTo>
                      <a:pt x="51" y="90"/>
                    </a:moveTo>
                    <a:lnTo>
                      <a:pt x="112" y="90"/>
                    </a:lnTo>
                    <a:lnTo>
                      <a:pt x="93" y="48"/>
                    </a:lnTo>
                    <a:lnTo>
                      <a:pt x="91" y="44"/>
                    </a:lnTo>
                    <a:lnTo>
                      <a:pt x="88" y="38"/>
                    </a:lnTo>
                    <a:lnTo>
                      <a:pt x="83" y="28"/>
                    </a:lnTo>
                    <a:lnTo>
                      <a:pt x="80" y="19"/>
                    </a:lnTo>
                    <a:lnTo>
                      <a:pt x="80" y="15"/>
                    </a:lnTo>
                    <a:lnTo>
                      <a:pt x="79" y="19"/>
                    </a:lnTo>
                    <a:lnTo>
                      <a:pt x="77" y="24"/>
                    </a:lnTo>
                    <a:lnTo>
                      <a:pt x="74" y="34"/>
                    </a:lnTo>
                    <a:lnTo>
                      <a:pt x="70" y="43"/>
                    </a:lnTo>
                    <a:lnTo>
                      <a:pt x="70" y="45"/>
                    </a:lnTo>
                    <a:lnTo>
                      <a:pt x="51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6" name="Freeform 11"/>
              <p:cNvSpPr>
                <a:spLocks/>
              </p:cNvSpPr>
              <p:nvPr/>
            </p:nvSpPr>
            <p:spPr bwMode="auto">
              <a:xfrm>
                <a:off x="6482" y="10804"/>
                <a:ext cx="166" cy="153"/>
              </a:xfrm>
              <a:custGeom>
                <a:avLst/>
                <a:gdLst>
                  <a:gd name="T0" fmla="*/ 0 w 166"/>
                  <a:gd name="T1" fmla="*/ 153 h 153"/>
                  <a:gd name="T2" fmla="*/ 68 w 166"/>
                  <a:gd name="T3" fmla="*/ 0 h 153"/>
                  <a:gd name="T4" fmla="*/ 94 w 166"/>
                  <a:gd name="T5" fmla="*/ 0 h 153"/>
                  <a:gd name="T6" fmla="*/ 166 w 166"/>
                  <a:gd name="T7" fmla="*/ 153 h 153"/>
                  <a:gd name="T8" fmla="*/ 139 w 166"/>
                  <a:gd name="T9" fmla="*/ 153 h 153"/>
                  <a:gd name="T10" fmla="*/ 119 w 166"/>
                  <a:gd name="T11" fmla="*/ 107 h 153"/>
                  <a:gd name="T12" fmla="*/ 44 w 166"/>
                  <a:gd name="T13" fmla="*/ 107 h 153"/>
                  <a:gd name="T14" fmla="*/ 25 w 166"/>
                  <a:gd name="T15" fmla="*/ 153 h 153"/>
                  <a:gd name="T16" fmla="*/ 0 w 166"/>
                  <a:gd name="T17" fmla="*/ 153 h 153"/>
                  <a:gd name="T18" fmla="*/ 0 w 166"/>
                  <a:gd name="T19" fmla="*/ 153 h 1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6"/>
                  <a:gd name="T31" fmla="*/ 0 h 153"/>
                  <a:gd name="T32" fmla="*/ 166 w 166"/>
                  <a:gd name="T33" fmla="*/ 153 h 15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6" h="153">
                    <a:moveTo>
                      <a:pt x="0" y="153"/>
                    </a:moveTo>
                    <a:lnTo>
                      <a:pt x="68" y="0"/>
                    </a:lnTo>
                    <a:lnTo>
                      <a:pt x="94" y="0"/>
                    </a:lnTo>
                    <a:lnTo>
                      <a:pt x="166" y="153"/>
                    </a:lnTo>
                    <a:lnTo>
                      <a:pt x="139" y="153"/>
                    </a:lnTo>
                    <a:lnTo>
                      <a:pt x="119" y="107"/>
                    </a:lnTo>
                    <a:lnTo>
                      <a:pt x="44" y="107"/>
                    </a:lnTo>
                    <a:lnTo>
                      <a:pt x="25" y="153"/>
                    </a:lnTo>
                    <a:lnTo>
                      <a:pt x="0" y="15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7" name="Freeform 12"/>
              <p:cNvSpPr>
                <a:spLocks/>
              </p:cNvSpPr>
              <p:nvPr/>
            </p:nvSpPr>
            <p:spPr bwMode="auto">
              <a:xfrm>
                <a:off x="6533" y="10819"/>
                <a:ext cx="61" cy="75"/>
              </a:xfrm>
              <a:custGeom>
                <a:avLst/>
                <a:gdLst>
                  <a:gd name="T0" fmla="*/ 0 w 61"/>
                  <a:gd name="T1" fmla="*/ 75 h 75"/>
                  <a:gd name="T2" fmla="*/ 61 w 61"/>
                  <a:gd name="T3" fmla="*/ 75 h 75"/>
                  <a:gd name="T4" fmla="*/ 42 w 61"/>
                  <a:gd name="T5" fmla="*/ 33 h 75"/>
                  <a:gd name="T6" fmla="*/ 40 w 61"/>
                  <a:gd name="T7" fmla="*/ 29 h 75"/>
                  <a:gd name="T8" fmla="*/ 37 w 61"/>
                  <a:gd name="T9" fmla="*/ 23 h 75"/>
                  <a:gd name="T10" fmla="*/ 32 w 61"/>
                  <a:gd name="T11" fmla="*/ 13 h 75"/>
                  <a:gd name="T12" fmla="*/ 29 w 61"/>
                  <a:gd name="T13" fmla="*/ 4 h 75"/>
                  <a:gd name="T14" fmla="*/ 29 w 61"/>
                  <a:gd name="T15" fmla="*/ 0 h 75"/>
                  <a:gd name="T16" fmla="*/ 28 w 61"/>
                  <a:gd name="T17" fmla="*/ 4 h 75"/>
                  <a:gd name="T18" fmla="*/ 26 w 61"/>
                  <a:gd name="T19" fmla="*/ 9 h 75"/>
                  <a:gd name="T20" fmla="*/ 23 w 61"/>
                  <a:gd name="T21" fmla="*/ 19 h 75"/>
                  <a:gd name="T22" fmla="*/ 19 w 61"/>
                  <a:gd name="T23" fmla="*/ 28 h 75"/>
                  <a:gd name="T24" fmla="*/ 19 w 61"/>
                  <a:gd name="T25" fmla="*/ 30 h 75"/>
                  <a:gd name="T26" fmla="*/ 0 w 61"/>
                  <a:gd name="T27" fmla="*/ 75 h 75"/>
                  <a:gd name="T28" fmla="*/ 0 w 61"/>
                  <a:gd name="T29" fmla="*/ 75 h 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1"/>
                  <a:gd name="T46" fmla="*/ 0 h 75"/>
                  <a:gd name="T47" fmla="*/ 61 w 61"/>
                  <a:gd name="T48" fmla="*/ 75 h 7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1" h="75">
                    <a:moveTo>
                      <a:pt x="0" y="75"/>
                    </a:moveTo>
                    <a:lnTo>
                      <a:pt x="61" y="75"/>
                    </a:lnTo>
                    <a:lnTo>
                      <a:pt x="42" y="33"/>
                    </a:lnTo>
                    <a:lnTo>
                      <a:pt x="40" y="29"/>
                    </a:lnTo>
                    <a:lnTo>
                      <a:pt x="37" y="23"/>
                    </a:lnTo>
                    <a:lnTo>
                      <a:pt x="32" y="13"/>
                    </a:lnTo>
                    <a:lnTo>
                      <a:pt x="29" y="4"/>
                    </a:lnTo>
                    <a:lnTo>
                      <a:pt x="29" y="0"/>
                    </a:lnTo>
                    <a:lnTo>
                      <a:pt x="28" y="4"/>
                    </a:lnTo>
                    <a:lnTo>
                      <a:pt x="26" y="9"/>
                    </a:lnTo>
                    <a:lnTo>
                      <a:pt x="23" y="19"/>
                    </a:lnTo>
                    <a:lnTo>
                      <a:pt x="19" y="28"/>
                    </a:lnTo>
                    <a:lnTo>
                      <a:pt x="19" y="30"/>
                    </a:lnTo>
                    <a:lnTo>
                      <a:pt x="0" y="7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8" name="Freeform 13"/>
              <p:cNvSpPr>
                <a:spLocks/>
              </p:cNvSpPr>
              <p:nvPr/>
            </p:nvSpPr>
            <p:spPr bwMode="auto">
              <a:xfrm>
                <a:off x="6669" y="10804"/>
                <a:ext cx="162" cy="153"/>
              </a:xfrm>
              <a:custGeom>
                <a:avLst/>
                <a:gdLst>
                  <a:gd name="T0" fmla="*/ 69 w 162"/>
                  <a:gd name="T1" fmla="*/ 153 h 153"/>
                  <a:gd name="T2" fmla="*/ 0 w 162"/>
                  <a:gd name="T3" fmla="*/ 0 h 153"/>
                  <a:gd name="T4" fmla="*/ 26 w 162"/>
                  <a:gd name="T5" fmla="*/ 0 h 153"/>
                  <a:gd name="T6" fmla="*/ 71 w 162"/>
                  <a:gd name="T7" fmla="*/ 112 h 153"/>
                  <a:gd name="T8" fmla="*/ 71 w 162"/>
                  <a:gd name="T9" fmla="*/ 115 h 153"/>
                  <a:gd name="T10" fmla="*/ 74 w 162"/>
                  <a:gd name="T11" fmla="*/ 119 h 153"/>
                  <a:gd name="T12" fmla="*/ 77 w 162"/>
                  <a:gd name="T13" fmla="*/ 127 h 153"/>
                  <a:gd name="T14" fmla="*/ 80 w 162"/>
                  <a:gd name="T15" fmla="*/ 136 h 153"/>
                  <a:gd name="T16" fmla="*/ 81 w 162"/>
                  <a:gd name="T17" fmla="*/ 137 h 153"/>
                  <a:gd name="T18" fmla="*/ 81 w 162"/>
                  <a:gd name="T19" fmla="*/ 134 h 153"/>
                  <a:gd name="T20" fmla="*/ 83 w 162"/>
                  <a:gd name="T21" fmla="*/ 130 h 153"/>
                  <a:gd name="T22" fmla="*/ 86 w 162"/>
                  <a:gd name="T23" fmla="*/ 122 h 153"/>
                  <a:gd name="T24" fmla="*/ 89 w 162"/>
                  <a:gd name="T25" fmla="*/ 114 h 153"/>
                  <a:gd name="T26" fmla="*/ 90 w 162"/>
                  <a:gd name="T27" fmla="*/ 112 h 153"/>
                  <a:gd name="T28" fmla="*/ 138 w 162"/>
                  <a:gd name="T29" fmla="*/ 0 h 153"/>
                  <a:gd name="T30" fmla="*/ 162 w 162"/>
                  <a:gd name="T31" fmla="*/ 0 h 153"/>
                  <a:gd name="T32" fmla="*/ 93 w 162"/>
                  <a:gd name="T33" fmla="*/ 153 h 153"/>
                  <a:gd name="T34" fmla="*/ 69 w 162"/>
                  <a:gd name="T35" fmla="*/ 153 h 153"/>
                  <a:gd name="T36" fmla="*/ 69 w 162"/>
                  <a:gd name="T37" fmla="*/ 153 h 15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2"/>
                  <a:gd name="T58" fmla="*/ 0 h 153"/>
                  <a:gd name="T59" fmla="*/ 162 w 162"/>
                  <a:gd name="T60" fmla="*/ 153 h 15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2" h="153">
                    <a:moveTo>
                      <a:pt x="69" y="153"/>
                    </a:moveTo>
                    <a:lnTo>
                      <a:pt x="0" y="0"/>
                    </a:lnTo>
                    <a:lnTo>
                      <a:pt x="26" y="0"/>
                    </a:lnTo>
                    <a:lnTo>
                      <a:pt x="71" y="112"/>
                    </a:lnTo>
                    <a:lnTo>
                      <a:pt x="71" y="115"/>
                    </a:lnTo>
                    <a:lnTo>
                      <a:pt x="74" y="119"/>
                    </a:lnTo>
                    <a:lnTo>
                      <a:pt x="77" y="127"/>
                    </a:lnTo>
                    <a:lnTo>
                      <a:pt x="80" y="136"/>
                    </a:lnTo>
                    <a:lnTo>
                      <a:pt x="81" y="137"/>
                    </a:lnTo>
                    <a:lnTo>
                      <a:pt x="81" y="134"/>
                    </a:lnTo>
                    <a:lnTo>
                      <a:pt x="83" y="130"/>
                    </a:lnTo>
                    <a:lnTo>
                      <a:pt x="86" y="122"/>
                    </a:lnTo>
                    <a:lnTo>
                      <a:pt x="89" y="114"/>
                    </a:lnTo>
                    <a:lnTo>
                      <a:pt x="90" y="112"/>
                    </a:lnTo>
                    <a:lnTo>
                      <a:pt x="138" y="0"/>
                    </a:lnTo>
                    <a:lnTo>
                      <a:pt x="162" y="0"/>
                    </a:lnTo>
                    <a:lnTo>
                      <a:pt x="93" y="153"/>
                    </a:lnTo>
                    <a:lnTo>
                      <a:pt x="69" y="153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9" name="Freeform 14"/>
              <p:cNvSpPr>
                <a:spLocks/>
              </p:cNvSpPr>
              <p:nvPr/>
            </p:nvSpPr>
            <p:spPr bwMode="auto">
              <a:xfrm>
                <a:off x="6867" y="10801"/>
                <a:ext cx="155" cy="159"/>
              </a:xfrm>
              <a:custGeom>
                <a:avLst/>
                <a:gdLst>
                  <a:gd name="T0" fmla="*/ 155 w 155"/>
                  <a:gd name="T1" fmla="*/ 107 h 159"/>
                  <a:gd name="T2" fmla="*/ 151 w 155"/>
                  <a:gd name="T3" fmla="*/ 120 h 159"/>
                  <a:gd name="T4" fmla="*/ 132 w 155"/>
                  <a:gd name="T5" fmla="*/ 144 h 159"/>
                  <a:gd name="T6" fmla="*/ 126 w 155"/>
                  <a:gd name="T7" fmla="*/ 149 h 159"/>
                  <a:gd name="T8" fmla="*/ 103 w 155"/>
                  <a:gd name="T9" fmla="*/ 157 h 159"/>
                  <a:gd name="T10" fmla="*/ 83 w 155"/>
                  <a:gd name="T11" fmla="*/ 159 h 159"/>
                  <a:gd name="T12" fmla="*/ 69 w 155"/>
                  <a:gd name="T13" fmla="*/ 159 h 159"/>
                  <a:gd name="T14" fmla="*/ 38 w 155"/>
                  <a:gd name="T15" fmla="*/ 151 h 159"/>
                  <a:gd name="T16" fmla="*/ 32 w 155"/>
                  <a:gd name="T17" fmla="*/ 148 h 159"/>
                  <a:gd name="T18" fmla="*/ 17 w 155"/>
                  <a:gd name="T19" fmla="*/ 134 h 159"/>
                  <a:gd name="T20" fmla="*/ 9 w 155"/>
                  <a:gd name="T21" fmla="*/ 120 h 159"/>
                  <a:gd name="T22" fmla="*/ 4 w 155"/>
                  <a:gd name="T23" fmla="*/ 111 h 159"/>
                  <a:gd name="T24" fmla="*/ 0 w 155"/>
                  <a:gd name="T25" fmla="*/ 83 h 159"/>
                  <a:gd name="T26" fmla="*/ 0 w 155"/>
                  <a:gd name="T27" fmla="*/ 75 h 159"/>
                  <a:gd name="T28" fmla="*/ 3 w 155"/>
                  <a:gd name="T29" fmla="*/ 53 h 159"/>
                  <a:gd name="T30" fmla="*/ 10 w 155"/>
                  <a:gd name="T31" fmla="*/ 36 h 159"/>
                  <a:gd name="T32" fmla="*/ 15 w 155"/>
                  <a:gd name="T33" fmla="*/ 28 h 159"/>
                  <a:gd name="T34" fmla="*/ 36 w 155"/>
                  <a:gd name="T35" fmla="*/ 11 h 159"/>
                  <a:gd name="T36" fmla="*/ 42 w 155"/>
                  <a:gd name="T37" fmla="*/ 8 h 159"/>
                  <a:gd name="T38" fmla="*/ 64 w 155"/>
                  <a:gd name="T39" fmla="*/ 2 h 159"/>
                  <a:gd name="T40" fmla="*/ 83 w 155"/>
                  <a:gd name="T41" fmla="*/ 0 h 159"/>
                  <a:gd name="T42" fmla="*/ 95 w 155"/>
                  <a:gd name="T43" fmla="*/ 1 h 159"/>
                  <a:gd name="T44" fmla="*/ 123 w 155"/>
                  <a:gd name="T45" fmla="*/ 11 h 159"/>
                  <a:gd name="T46" fmla="*/ 129 w 155"/>
                  <a:gd name="T47" fmla="*/ 14 h 159"/>
                  <a:gd name="T48" fmla="*/ 145 w 155"/>
                  <a:gd name="T49" fmla="*/ 30 h 159"/>
                  <a:gd name="T50" fmla="*/ 153 w 155"/>
                  <a:gd name="T51" fmla="*/ 45 h 159"/>
                  <a:gd name="T52" fmla="*/ 126 w 155"/>
                  <a:gd name="T53" fmla="*/ 42 h 159"/>
                  <a:gd name="T54" fmla="*/ 113 w 155"/>
                  <a:gd name="T55" fmla="*/ 27 h 159"/>
                  <a:gd name="T56" fmla="*/ 109 w 155"/>
                  <a:gd name="T57" fmla="*/ 24 h 159"/>
                  <a:gd name="T58" fmla="*/ 96 w 155"/>
                  <a:gd name="T59" fmla="*/ 20 h 159"/>
                  <a:gd name="T60" fmla="*/ 83 w 155"/>
                  <a:gd name="T61" fmla="*/ 17 h 159"/>
                  <a:gd name="T62" fmla="*/ 72 w 155"/>
                  <a:gd name="T63" fmla="*/ 18 h 159"/>
                  <a:gd name="T64" fmla="*/ 51 w 155"/>
                  <a:gd name="T65" fmla="*/ 25 h 159"/>
                  <a:gd name="T66" fmla="*/ 46 w 155"/>
                  <a:gd name="T67" fmla="*/ 28 h 159"/>
                  <a:gd name="T68" fmla="*/ 34 w 155"/>
                  <a:gd name="T69" fmla="*/ 38 h 159"/>
                  <a:gd name="T70" fmla="*/ 29 w 155"/>
                  <a:gd name="T71" fmla="*/ 48 h 159"/>
                  <a:gd name="T72" fmla="*/ 26 w 155"/>
                  <a:gd name="T73" fmla="*/ 57 h 159"/>
                  <a:gd name="T74" fmla="*/ 23 w 155"/>
                  <a:gd name="T75" fmla="*/ 76 h 159"/>
                  <a:gd name="T76" fmla="*/ 23 w 155"/>
                  <a:gd name="T77" fmla="*/ 83 h 159"/>
                  <a:gd name="T78" fmla="*/ 26 w 155"/>
                  <a:gd name="T79" fmla="*/ 100 h 159"/>
                  <a:gd name="T80" fmla="*/ 30 w 155"/>
                  <a:gd name="T81" fmla="*/ 113 h 159"/>
                  <a:gd name="T82" fmla="*/ 33 w 155"/>
                  <a:gd name="T83" fmla="*/ 120 h 159"/>
                  <a:gd name="T84" fmla="*/ 48 w 155"/>
                  <a:gd name="T85" fmla="*/ 133 h 159"/>
                  <a:gd name="T86" fmla="*/ 57 w 155"/>
                  <a:gd name="T87" fmla="*/ 139 h 159"/>
                  <a:gd name="T88" fmla="*/ 77 w 155"/>
                  <a:gd name="T89" fmla="*/ 142 h 159"/>
                  <a:gd name="T90" fmla="*/ 83 w 155"/>
                  <a:gd name="T91" fmla="*/ 142 h 159"/>
                  <a:gd name="T92" fmla="*/ 101 w 155"/>
                  <a:gd name="T93" fmla="*/ 139 h 159"/>
                  <a:gd name="T94" fmla="*/ 114 w 155"/>
                  <a:gd name="T95" fmla="*/ 132 h 159"/>
                  <a:gd name="T96" fmla="*/ 120 w 155"/>
                  <a:gd name="T97" fmla="*/ 127 h 159"/>
                  <a:gd name="T98" fmla="*/ 132 w 155"/>
                  <a:gd name="T99" fmla="*/ 106 h 159"/>
                  <a:gd name="T100" fmla="*/ 133 w 155"/>
                  <a:gd name="T101" fmla="*/ 102 h 15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5"/>
                  <a:gd name="T154" fmla="*/ 0 h 159"/>
                  <a:gd name="T155" fmla="*/ 155 w 155"/>
                  <a:gd name="T156" fmla="*/ 159 h 15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5" h="159">
                    <a:moveTo>
                      <a:pt x="133" y="102"/>
                    </a:moveTo>
                    <a:lnTo>
                      <a:pt x="155" y="107"/>
                    </a:lnTo>
                    <a:lnTo>
                      <a:pt x="153" y="113"/>
                    </a:lnTo>
                    <a:lnTo>
                      <a:pt x="151" y="120"/>
                    </a:lnTo>
                    <a:lnTo>
                      <a:pt x="142" y="133"/>
                    </a:lnTo>
                    <a:lnTo>
                      <a:pt x="132" y="144"/>
                    </a:lnTo>
                    <a:lnTo>
                      <a:pt x="129" y="146"/>
                    </a:lnTo>
                    <a:lnTo>
                      <a:pt x="126" y="149"/>
                    </a:lnTo>
                    <a:lnTo>
                      <a:pt x="119" y="152"/>
                    </a:lnTo>
                    <a:lnTo>
                      <a:pt x="103" y="157"/>
                    </a:lnTo>
                    <a:lnTo>
                      <a:pt x="86" y="159"/>
                    </a:lnTo>
                    <a:lnTo>
                      <a:pt x="83" y="159"/>
                    </a:lnTo>
                    <a:lnTo>
                      <a:pt x="78" y="159"/>
                    </a:lnTo>
                    <a:lnTo>
                      <a:pt x="69" y="159"/>
                    </a:lnTo>
                    <a:lnTo>
                      <a:pt x="52" y="156"/>
                    </a:lnTo>
                    <a:lnTo>
                      <a:pt x="38" y="151"/>
                    </a:lnTo>
                    <a:lnTo>
                      <a:pt x="35" y="149"/>
                    </a:lnTo>
                    <a:lnTo>
                      <a:pt x="32" y="148"/>
                    </a:lnTo>
                    <a:lnTo>
                      <a:pt x="27" y="144"/>
                    </a:lnTo>
                    <a:lnTo>
                      <a:pt x="17" y="134"/>
                    </a:lnTo>
                    <a:lnTo>
                      <a:pt x="10" y="123"/>
                    </a:lnTo>
                    <a:lnTo>
                      <a:pt x="9" y="120"/>
                    </a:lnTo>
                    <a:lnTo>
                      <a:pt x="7" y="117"/>
                    </a:lnTo>
                    <a:lnTo>
                      <a:pt x="4" y="111"/>
                    </a:lnTo>
                    <a:lnTo>
                      <a:pt x="1" y="97"/>
                    </a:lnTo>
                    <a:lnTo>
                      <a:pt x="0" y="83"/>
                    </a:lnTo>
                    <a:lnTo>
                      <a:pt x="0" y="78"/>
                    </a:lnTo>
                    <a:lnTo>
                      <a:pt x="0" y="75"/>
                    </a:lnTo>
                    <a:lnTo>
                      <a:pt x="0" y="67"/>
                    </a:lnTo>
                    <a:lnTo>
                      <a:pt x="3" y="53"/>
                    </a:lnTo>
                    <a:lnTo>
                      <a:pt x="8" y="40"/>
                    </a:lnTo>
                    <a:lnTo>
                      <a:pt x="10" y="36"/>
                    </a:lnTo>
                    <a:lnTo>
                      <a:pt x="11" y="34"/>
                    </a:lnTo>
                    <a:lnTo>
                      <a:pt x="15" y="28"/>
                    </a:lnTo>
                    <a:lnTo>
                      <a:pt x="25" y="18"/>
                    </a:lnTo>
                    <a:lnTo>
                      <a:pt x="36" y="11"/>
                    </a:lnTo>
                    <a:lnTo>
                      <a:pt x="40" y="9"/>
                    </a:lnTo>
                    <a:lnTo>
                      <a:pt x="42" y="8"/>
                    </a:lnTo>
                    <a:lnTo>
                      <a:pt x="50" y="6"/>
                    </a:lnTo>
                    <a:lnTo>
                      <a:pt x="64" y="2"/>
                    </a:lnTo>
                    <a:lnTo>
                      <a:pt x="78" y="1"/>
                    </a:lnTo>
                    <a:lnTo>
                      <a:pt x="83" y="0"/>
                    </a:lnTo>
                    <a:lnTo>
                      <a:pt x="86" y="1"/>
                    </a:lnTo>
                    <a:lnTo>
                      <a:pt x="95" y="1"/>
                    </a:lnTo>
                    <a:lnTo>
                      <a:pt x="110" y="5"/>
                    </a:lnTo>
                    <a:lnTo>
                      <a:pt x="123" y="11"/>
                    </a:lnTo>
                    <a:lnTo>
                      <a:pt x="127" y="12"/>
                    </a:lnTo>
                    <a:lnTo>
                      <a:pt x="129" y="14"/>
                    </a:lnTo>
                    <a:lnTo>
                      <a:pt x="135" y="20"/>
                    </a:lnTo>
                    <a:lnTo>
                      <a:pt x="145" y="30"/>
                    </a:lnTo>
                    <a:lnTo>
                      <a:pt x="151" y="42"/>
                    </a:lnTo>
                    <a:lnTo>
                      <a:pt x="153" y="45"/>
                    </a:lnTo>
                    <a:lnTo>
                      <a:pt x="130" y="50"/>
                    </a:lnTo>
                    <a:lnTo>
                      <a:pt x="126" y="42"/>
                    </a:lnTo>
                    <a:lnTo>
                      <a:pt x="120" y="34"/>
                    </a:lnTo>
                    <a:lnTo>
                      <a:pt x="113" y="27"/>
                    </a:lnTo>
                    <a:lnTo>
                      <a:pt x="111" y="25"/>
                    </a:lnTo>
                    <a:lnTo>
                      <a:pt x="109" y="24"/>
                    </a:lnTo>
                    <a:lnTo>
                      <a:pt x="105" y="22"/>
                    </a:lnTo>
                    <a:lnTo>
                      <a:pt x="96" y="20"/>
                    </a:lnTo>
                    <a:lnTo>
                      <a:pt x="85" y="18"/>
                    </a:lnTo>
                    <a:lnTo>
                      <a:pt x="83" y="17"/>
                    </a:lnTo>
                    <a:lnTo>
                      <a:pt x="79" y="18"/>
                    </a:lnTo>
                    <a:lnTo>
                      <a:pt x="72" y="18"/>
                    </a:lnTo>
                    <a:lnTo>
                      <a:pt x="60" y="21"/>
                    </a:lnTo>
                    <a:lnTo>
                      <a:pt x="51" y="25"/>
                    </a:lnTo>
                    <a:lnTo>
                      <a:pt x="48" y="26"/>
                    </a:lnTo>
                    <a:lnTo>
                      <a:pt x="46" y="28"/>
                    </a:lnTo>
                    <a:lnTo>
                      <a:pt x="41" y="31"/>
                    </a:lnTo>
                    <a:lnTo>
                      <a:pt x="34" y="38"/>
                    </a:lnTo>
                    <a:lnTo>
                      <a:pt x="29" y="46"/>
                    </a:lnTo>
                    <a:lnTo>
                      <a:pt x="29" y="48"/>
                    </a:lnTo>
                    <a:lnTo>
                      <a:pt x="28" y="52"/>
                    </a:lnTo>
                    <a:lnTo>
                      <a:pt x="26" y="57"/>
                    </a:lnTo>
                    <a:lnTo>
                      <a:pt x="23" y="66"/>
                    </a:lnTo>
                    <a:lnTo>
                      <a:pt x="23" y="76"/>
                    </a:lnTo>
                    <a:lnTo>
                      <a:pt x="23" y="78"/>
                    </a:lnTo>
                    <a:lnTo>
                      <a:pt x="23" y="83"/>
                    </a:lnTo>
                    <a:lnTo>
                      <a:pt x="23" y="89"/>
                    </a:lnTo>
                    <a:lnTo>
                      <a:pt x="26" y="100"/>
                    </a:lnTo>
                    <a:lnTo>
                      <a:pt x="29" y="111"/>
                    </a:lnTo>
                    <a:lnTo>
                      <a:pt x="30" y="113"/>
                    </a:lnTo>
                    <a:lnTo>
                      <a:pt x="30" y="116"/>
                    </a:lnTo>
                    <a:lnTo>
                      <a:pt x="33" y="120"/>
                    </a:lnTo>
                    <a:lnTo>
                      <a:pt x="40" y="127"/>
                    </a:lnTo>
                    <a:lnTo>
                      <a:pt x="48" y="133"/>
                    </a:lnTo>
                    <a:lnTo>
                      <a:pt x="51" y="134"/>
                    </a:lnTo>
                    <a:lnTo>
                      <a:pt x="57" y="139"/>
                    </a:lnTo>
                    <a:lnTo>
                      <a:pt x="66" y="141"/>
                    </a:lnTo>
                    <a:lnTo>
                      <a:pt x="77" y="142"/>
                    </a:lnTo>
                    <a:lnTo>
                      <a:pt x="80" y="142"/>
                    </a:lnTo>
                    <a:lnTo>
                      <a:pt x="83" y="142"/>
                    </a:lnTo>
                    <a:lnTo>
                      <a:pt x="90" y="142"/>
                    </a:lnTo>
                    <a:lnTo>
                      <a:pt x="101" y="139"/>
                    </a:lnTo>
                    <a:lnTo>
                      <a:pt x="111" y="134"/>
                    </a:lnTo>
                    <a:lnTo>
                      <a:pt x="114" y="132"/>
                    </a:lnTo>
                    <a:lnTo>
                      <a:pt x="115" y="131"/>
                    </a:lnTo>
                    <a:lnTo>
                      <a:pt x="120" y="127"/>
                    </a:lnTo>
                    <a:lnTo>
                      <a:pt x="126" y="118"/>
                    </a:lnTo>
                    <a:lnTo>
                      <a:pt x="132" y="106"/>
                    </a:lnTo>
                    <a:lnTo>
                      <a:pt x="133" y="102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0" name="Freeform 15"/>
              <p:cNvSpPr>
                <a:spLocks/>
              </p:cNvSpPr>
              <p:nvPr/>
            </p:nvSpPr>
            <p:spPr bwMode="auto">
              <a:xfrm>
                <a:off x="7100" y="10953"/>
                <a:ext cx="139" cy="90"/>
              </a:xfrm>
              <a:custGeom>
                <a:avLst/>
                <a:gdLst>
                  <a:gd name="T0" fmla="*/ 0 w 139"/>
                  <a:gd name="T1" fmla="*/ 1 h 90"/>
                  <a:gd name="T2" fmla="*/ 15 w 139"/>
                  <a:gd name="T3" fmla="*/ 14 h 90"/>
                  <a:gd name="T4" fmla="*/ 22 w 139"/>
                  <a:gd name="T5" fmla="*/ 8 h 90"/>
                  <a:gd name="T6" fmla="*/ 28 w 139"/>
                  <a:gd name="T7" fmla="*/ 4 h 90"/>
                  <a:gd name="T8" fmla="*/ 38 w 139"/>
                  <a:gd name="T9" fmla="*/ 1 h 90"/>
                  <a:gd name="T10" fmla="*/ 46 w 139"/>
                  <a:gd name="T11" fmla="*/ 0 h 90"/>
                  <a:gd name="T12" fmla="*/ 58 w 139"/>
                  <a:gd name="T13" fmla="*/ 2 h 90"/>
                  <a:gd name="T14" fmla="*/ 65 w 139"/>
                  <a:gd name="T15" fmla="*/ 4 h 90"/>
                  <a:gd name="T16" fmla="*/ 70 w 139"/>
                  <a:gd name="T17" fmla="*/ 8 h 90"/>
                  <a:gd name="T18" fmla="*/ 76 w 139"/>
                  <a:gd name="T19" fmla="*/ 15 h 90"/>
                  <a:gd name="T20" fmla="*/ 82 w 139"/>
                  <a:gd name="T21" fmla="*/ 9 h 90"/>
                  <a:gd name="T22" fmla="*/ 105 w 139"/>
                  <a:gd name="T23" fmla="*/ 1 h 90"/>
                  <a:gd name="T24" fmla="*/ 114 w 139"/>
                  <a:gd name="T25" fmla="*/ 1 h 90"/>
                  <a:gd name="T26" fmla="*/ 128 w 139"/>
                  <a:gd name="T27" fmla="*/ 6 h 90"/>
                  <a:gd name="T28" fmla="*/ 132 w 139"/>
                  <a:gd name="T29" fmla="*/ 9 h 90"/>
                  <a:gd name="T30" fmla="*/ 137 w 139"/>
                  <a:gd name="T31" fmla="*/ 19 h 90"/>
                  <a:gd name="T32" fmla="*/ 139 w 139"/>
                  <a:gd name="T33" fmla="*/ 30 h 90"/>
                  <a:gd name="T34" fmla="*/ 122 w 139"/>
                  <a:gd name="T35" fmla="*/ 90 h 90"/>
                  <a:gd name="T36" fmla="*/ 121 w 139"/>
                  <a:gd name="T37" fmla="*/ 31 h 90"/>
                  <a:gd name="T38" fmla="*/ 120 w 139"/>
                  <a:gd name="T39" fmla="*/ 23 h 90"/>
                  <a:gd name="T40" fmla="*/ 118 w 139"/>
                  <a:gd name="T41" fmla="*/ 20 h 90"/>
                  <a:gd name="T42" fmla="*/ 114 w 139"/>
                  <a:gd name="T43" fmla="*/ 17 h 90"/>
                  <a:gd name="T44" fmla="*/ 110 w 139"/>
                  <a:gd name="T45" fmla="*/ 14 h 90"/>
                  <a:gd name="T46" fmla="*/ 103 w 139"/>
                  <a:gd name="T47" fmla="*/ 13 h 90"/>
                  <a:gd name="T48" fmla="*/ 97 w 139"/>
                  <a:gd name="T49" fmla="*/ 13 h 90"/>
                  <a:gd name="T50" fmla="*/ 89 w 139"/>
                  <a:gd name="T51" fmla="*/ 17 h 90"/>
                  <a:gd name="T52" fmla="*/ 84 w 139"/>
                  <a:gd name="T53" fmla="*/ 21 h 90"/>
                  <a:gd name="T54" fmla="*/ 81 w 139"/>
                  <a:gd name="T55" fmla="*/ 26 h 90"/>
                  <a:gd name="T56" fmla="*/ 78 w 139"/>
                  <a:gd name="T57" fmla="*/ 39 h 90"/>
                  <a:gd name="T58" fmla="*/ 60 w 139"/>
                  <a:gd name="T59" fmla="*/ 90 h 90"/>
                  <a:gd name="T60" fmla="*/ 59 w 139"/>
                  <a:gd name="T61" fmla="*/ 29 h 90"/>
                  <a:gd name="T62" fmla="*/ 57 w 139"/>
                  <a:gd name="T63" fmla="*/ 19 h 90"/>
                  <a:gd name="T64" fmla="*/ 53 w 139"/>
                  <a:gd name="T65" fmla="*/ 15 h 90"/>
                  <a:gd name="T66" fmla="*/ 46 w 139"/>
                  <a:gd name="T67" fmla="*/ 13 h 90"/>
                  <a:gd name="T68" fmla="*/ 39 w 139"/>
                  <a:gd name="T69" fmla="*/ 13 h 90"/>
                  <a:gd name="T70" fmla="*/ 30 w 139"/>
                  <a:gd name="T71" fmla="*/ 15 h 90"/>
                  <a:gd name="T72" fmla="*/ 28 w 139"/>
                  <a:gd name="T73" fmla="*/ 17 h 90"/>
                  <a:gd name="T74" fmla="*/ 22 w 139"/>
                  <a:gd name="T75" fmla="*/ 22 h 90"/>
                  <a:gd name="T76" fmla="*/ 20 w 139"/>
                  <a:gd name="T77" fmla="*/ 26 h 90"/>
                  <a:gd name="T78" fmla="*/ 19 w 139"/>
                  <a:gd name="T79" fmla="*/ 30 h 90"/>
                  <a:gd name="T80" fmla="*/ 18 w 139"/>
                  <a:gd name="T81" fmla="*/ 43 h 90"/>
                  <a:gd name="T82" fmla="*/ 18 w 139"/>
                  <a:gd name="T83" fmla="*/ 90 h 90"/>
                  <a:gd name="T84" fmla="*/ 0 w 139"/>
                  <a:gd name="T85" fmla="*/ 90 h 9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9"/>
                  <a:gd name="T130" fmla="*/ 0 h 90"/>
                  <a:gd name="T131" fmla="*/ 139 w 139"/>
                  <a:gd name="T132" fmla="*/ 90 h 9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9" h="90">
                    <a:moveTo>
                      <a:pt x="0" y="90"/>
                    </a:moveTo>
                    <a:lnTo>
                      <a:pt x="0" y="1"/>
                    </a:lnTo>
                    <a:lnTo>
                      <a:pt x="15" y="1"/>
                    </a:lnTo>
                    <a:lnTo>
                      <a:pt x="15" y="14"/>
                    </a:lnTo>
                    <a:lnTo>
                      <a:pt x="18" y="11"/>
                    </a:lnTo>
                    <a:lnTo>
                      <a:pt x="22" y="8"/>
                    </a:lnTo>
                    <a:lnTo>
                      <a:pt x="27" y="5"/>
                    </a:lnTo>
                    <a:lnTo>
                      <a:pt x="28" y="4"/>
                    </a:lnTo>
                    <a:lnTo>
                      <a:pt x="32" y="3"/>
                    </a:lnTo>
                    <a:lnTo>
                      <a:pt x="38" y="1"/>
                    </a:lnTo>
                    <a:lnTo>
                      <a:pt x="44" y="1"/>
                    </a:lnTo>
                    <a:lnTo>
                      <a:pt x="46" y="0"/>
                    </a:lnTo>
                    <a:lnTo>
                      <a:pt x="51" y="1"/>
                    </a:lnTo>
                    <a:lnTo>
                      <a:pt x="58" y="2"/>
                    </a:lnTo>
                    <a:lnTo>
                      <a:pt x="63" y="4"/>
                    </a:lnTo>
                    <a:lnTo>
                      <a:pt x="65" y="4"/>
                    </a:lnTo>
                    <a:lnTo>
                      <a:pt x="68" y="6"/>
                    </a:lnTo>
                    <a:lnTo>
                      <a:pt x="70" y="8"/>
                    </a:lnTo>
                    <a:lnTo>
                      <a:pt x="74" y="12"/>
                    </a:lnTo>
                    <a:lnTo>
                      <a:pt x="76" y="15"/>
                    </a:lnTo>
                    <a:lnTo>
                      <a:pt x="77" y="13"/>
                    </a:lnTo>
                    <a:lnTo>
                      <a:pt x="82" y="9"/>
                    </a:lnTo>
                    <a:lnTo>
                      <a:pt x="93" y="3"/>
                    </a:lnTo>
                    <a:lnTo>
                      <a:pt x="105" y="1"/>
                    </a:lnTo>
                    <a:lnTo>
                      <a:pt x="108" y="0"/>
                    </a:lnTo>
                    <a:lnTo>
                      <a:pt x="114" y="1"/>
                    </a:lnTo>
                    <a:lnTo>
                      <a:pt x="122" y="3"/>
                    </a:lnTo>
                    <a:lnTo>
                      <a:pt x="128" y="6"/>
                    </a:lnTo>
                    <a:lnTo>
                      <a:pt x="131" y="7"/>
                    </a:lnTo>
                    <a:lnTo>
                      <a:pt x="132" y="9"/>
                    </a:lnTo>
                    <a:lnTo>
                      <a:pt x="134" y="11"/>
                    </a:lnTo>
                    <a:lnTo>
                      <a:pt x="137" y="19"/>
                    </a:lnTo>
                    <a:lnTo>
                      <a:pt x="138" y="28"/>
                    </a:lnTo>
                    <a:lnTo>
                      <a:pt x="139" y="30"/>
                    </a:lnTo>
                    <a:lnTo>
                      <a:pt x="139" y="90"/>
                    </a:lnTo>
                    <a:lnTo>
                      <a:pt x="122" y="90"/>
                    </a:lnTo>
                    <a:lnTo>
                      <a:pt x="122" y="34"/>
                    </a:lnTo>
                    <a:lnTo>
                      <a:pt x="121" y="31"/>
                    </a:lnTo>
                    <a:lnTo>
                      <a:pt x="121" y="27"/>
                    </a:lnTo>
                    <a:lnTo>
                      <a:pt x="120" y="23"/>
                    </a:lnTo>
                    <a:lnTo>
                      <a:pt x="120" y="22"/>
                    </a:lnTo>
                    <a:lnTo>
                      <a:pt x="118" y="20"/>
                    </a:lnTo>
                    <a:lnTo>
                      <a:pt x="116" y="19"/>
                    </a:lnTo>
                    <a:lnTo>
                      <a:pt x="114" y="17"/>
                    </a:lnTo>
                    <a:lnTo>
                      <a:pt x="114" y="15"/>
                    </a:lnTo>
                    <a:lnTo>
                      <a:pt x="110" y="14"/>
                    </a:lnTo>
                    <a:lnTo>
                      <a:pt x="107" y="13"/>
                    </a:lnTo>
                    <a:lnTo>
                      <a:pt x="103" y="13"/>
                    </a:lnTo>
                    <a:lnTo>
                      <a:pt x="103" y="12"/>
                    </a:lnTo>
                    <a:lnTo>
                      <a:pt x="97" y="13"/>
                    </a:lnTo>
                    <a:lnTo>
                      <a:pt x="95" y="14"/>
                    </a:lnTo>
                    <a:lnTo>
                      <a:pt x="89" y="17"/>
                    </a:lnTo>
                    <a:lnTo>
                      <a:pt x="85" y="19"/>
                    </a:lnTo>
                    <a:lnTo>
                      <a:pt x="84" y="21"/>
                    </a:lnTo>
                    <a:lnTo>
                      <a:pt x="82" y="23"/>
                    </a:lnTo>
                    <a:lnTo>
                      <a:pt x="81" y="26"/>
                    </a:lnTo>
                    <a:lnTo>
                      <a:pt x="78" y="33"/>
                    </a:lnTo>
                    <a:lnTo>
                      <a:pt x="78" y="39"/>
                    </a:lnTo>
                    <a:lnTo>
                      <a:pt x="78" y="90"/>
                    </a:lnTo>
                    <a:lnTo>
                      <a:pt x="60" y="90"/>
                    </a:lnTo>
                    <a:lnTo>
                      <a:pt x="60" y="33"/>
                    </a:lnTo>
                    <a:lnTo>
                      <a:pt x="59" y="29"/>
                    </a:lnTo>
                    <a:lnTo>
                      <a:pt x="58" y="24"/>
                    </a:lnTo>
                    <a:lnTo>
                      <a:pt x="57" y="19"/>
                    </a:lnTo>
                    <a:lnTo>
                      <a:pt x="57" y="18"/>
                    </a:lnTo>
                    <a:lnTo>
                      <a:pt x="53" y="15"/>
                    </a:lnTo>
                    <a:lnTo>
                      <a:pt x="51" y="14"/>
                    </a:lnTo>
                    <a:lnTo>
                      <a:pt x="46" y="13"/>
                    </a:lnTo>
                    <a:lnTo>
                      <a:pt x="43" y="12"/>
                    </a:lnTo>
                    <a:lnTo>
                      <a:pt x="39" y="13"/>
                    </a:lnTo>
                    <a:lnTo>
                      <a:pt x="34" y="14"/>
                    </a:lnTo>
                    <a:lnTo>
                      <a:pt x="30" y="15"/>
                    </a:lnTo>
                    <a:lnTo>
                      <a:pt x="28" y="17"/>
                    </a:lnTo>
                    <a:lnTo>
                      <a:pt x="26" y="19"/>
                    </a:lnTo>
                    <a:lnTo>
                      <a:pt x="22" y="22"/>
                    </a:lnTo>
                    <a:lnTo>
                      <a:pt x="20" y="26"/>
                    </a:lnTo>
                    <a:lnTo>
                      <a:pt x="19" y="28"/>
                    </a:lnTo>
                    <a:lnTo>
                      <a:pt x="19" y="30"/>
                    </a:lnTo>
                    <a:lnTo>
                      <a:pt x="18" y="36"/>
                    </a:lnTo>
                    <a:lnTo>
                      <a:pt x="18" y="43"/>
                    </a:lnTo>
                    <a:lnTo>
                      <a:pt x="18" y="44"/>
                    </a:lnTo>
                    <a:lnTo>
                      <a:pt x="18" y="9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1" name="Freeform 16"/>
              <p:cNvSpPr>
                <a:spLocks noEditPoints="1"/>
              </p:cNvSpPr>
              <p:nvPr/>
            </p:nvSpPr>
            <p:spPr bwMode="auto">
              <a:xfrm>
                <a:off x="7281" y="10921"/>
                <a:ext cx="18" cy="122"/>
              </a:xfrm>
              <a:custGeom>
                <a:avLst/>
                <a:gdLst>
                  <a:gd name="T0" fmla="*/ 0 w 18"/>
                  <a:gd name="T1" fmla="*/ 16 h 122"/>
                  <a:gd name="T2" fmla="*/ 0 w 18"/>
                  <a:gd name="T3" fmla="*/ 0 h 122"/>
                  <a:gd name="T4" fmla="*/ 18 w 18"/>
                  <a:gd name="T5" fmla="*/ 0 h 122"/>
                  <a:gd name="T6" fmla="*/ 18 w 18"/>
                  <a:gd name="T7" fmla="*/ 16 h 122"/>
                  <a:gd name="T8" fmla="*/ 0 w 18"/>
                  <a:gd name="T9" fmla="*/ 16 h 122"/>
                  <a:gd name="T10" fmla="*/ 0 w 18"/>
                  <a:gd name="T11" fmla="*/ 16 h 122"/>
                  <a:gd name="T12" fmla="*/ 0 w 18"/>
                  <a:gd name="T13" fmla="*/ 122 h 122"/>
                  <a:gd name="T14" fmla="*/ 0 w 18"/>
                  <a:gd name="T15" fmla="*/ 33 h 122"/>
                  <a:gd name="T16" fmla="*/ 18 w 18"/>
                  <a:gd name="T17" fmla="*/ 33 h 122"/>
                  <a:gd name="T18" fmla="*/ 18 w 18"/>
                  <a:gd name="T19" fmla="*/ 122 h 122"/>
                  <a:gd name="T20" fmla="*/ 0 w 18"/>
                  <a:gd name="T21" fmla="*/ 122 h 122"/>
                  <a:gd name="T22" fmla="*/ 0 w 18"/>
                  <a:gd name="T23" fmla="*/ 122 h 12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"/>
                  <a:gd name="T37" fmla="*/ 0 h 122"/>
                  <a:gd name="T38" fmla="*/ 18 w 18"/>
                  <a:gd name="T39" fmla="*/ 122 h 12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" h="122">
                    <a:moveTo>
                      <a:pt x="0" y="16"/>
                    </a:moveTo>
                    <a:lnTo>
                      <a:pt x="0" y="0"/>
                    </a:lnTo>
                    <a:lnTo>
                      <a:pt x="18" y="0"/>
                    </a:lnTo>
                    <a:lnTo>
                      <a:pt x="18" y="16"/>
                    </a:lnTo>
                    <a:lnTo>
                      <a:pt x="0" y="16"/>
                    </a:lnTo>
                    <a:close/>
                    <a:moveTo>
                      <a:pt x="0" y="122"/>
                    </a:moveTo>
                    <a:lnTo>
                      <a:pt x="0" y="33"/>
                    </a:lnTo>
                    <a:lnTo>
                      <a:pt x="18" y="33"/>
                    </a:lnTo>
                    <a:lnTo>
                      <a:pt x="18" y="122"/>
                    </a:lnTo>
                    <a:lnTo>
                      <a:pt x="0" y="1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2" name="Freeform 17"/>
              <p:cNvSpPr>
                <a:spLocks/>
              </p:cNvSpPr>
              <p:nvPr/>
            </p:nvSpPr>
            <p:spPr bwMode="auto">
              <a:xfrm>
                <a:off x="7281" y="10921"/>
                <a:ext cx="18" cy="16"/>
              </a:xfrm>
              <a:custGeom>
                <a:avLst/>
                <a:gdLst>
                  <a:gd name="T0" fmla="*/ 0 w 18"/>
                  <a:gd name="T1" fmla="*/ 16 h 16"/>
                  <a:gd name="T2" fmla="*/ 0 w 18"/>
                  <a:gd name="T3" fmla="*/ 0 h 16"/>
                  <a:gd name="T4" fmla="*/ 18 w 18"/>
                  <a:gd name="T5" fmla="*/ 0 h 16"/>
                  <a:gd name="T6" fmla="*/ 18 w 18"/>
                  <a:gd name="T7" fmla="*/ 16 h 16"/>
                  <a:gd name="T8" fmla="*/ 0 w 18"/>
                  <a:gd name="T9" fmla="*/ 16 h 16"/>
                  <a:gd name="T10" fmla="*/ 0 w 18"/>
                  <a:gd name="T11" fmla="*/ 16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16"/>
                  <a:gd name="T20" fmla="*/ 18 w 18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16">
                    <a:moveTo>
                      <a:pt x="0" y="16"/>
                    </a:moveTo>
                    <a:lnTo>
                      <a:pt x="0" y="0"/>
                    </a:lnTo>
                    <a:lnTo>
                      <a:pt x="18" y="0"/>
                    </a:lnTo>
                    <a:lnTo>
                      <a:pt x="18" y="16"/>
                    </a:lnTo>
                    <a:lnTo>
                      <a:pt x="0" y="1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3" name="Freeform 18"/>
              <p:cNvSpPr>
                <a:spLocks/>
              </p:cNvSpPr>
              <p:nvPr/>
            </p:nvSpPr>
            <p:spPr bwMode="auto">
              <a:xfrm>
                <a:off x="7281" y="10954"/>
                <a:ext cx="18" cy="89"/>
              </a:xfrm>
              <a:custGeom>
                <a:avLst/>
                <a:gdLst>
                  <a:gd name="T0" fmla="*/ 0 w 18"/>
                  <a:gd name="T1" fmla="*/ 89 h 89"/>
                  <a:gd name="T2" fmla="*/ 0 w 18"/>
                  <a:gd name="T3" fmla="*/ 0 h 89"/>
                  <a:gd name="T4" fmla="*/ 18 w 18"/>
                  <a:gd name="T5" fmla="*/ 0 h 89"/>
                  <a:gd name="T6" fmla="*/ 18 w 18"/>
                  <a:gd name="T7" fmla="*/ 89 h 89"/>
                  <a:gd name="T8" fmla="*/ 0 w 18"/>
                  <a:gd name="T9" fmla="*/ 89 h 89"/>
                  <a:gd name="T10" fmla="*/ 0 w 18"/>
                  <a:gd name="T11" fmla="*/ 89 h 8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89"/>
                  <a:gd name="T20" fmla="*/ 18 w 18"/>
                  <a:gd name="T21" fmla="*/ 89 h 8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89">
                    <a:moveTo>
                      <a:pt x="0" y="89"/>
                    </a:moveTo>
                    <a:lnTo>
                      <a:pt x="0" y="0"/>
                    </a:lnTo>
                    <a:lnTo>
                      <a:pt x="18" y="0"/>
                    </a:lnTo>
                    <a:lnTo>
                      <a:pt x="18" y="89"/>
                    </a:lnTo>
                    <a:lnTo>
                      <a:pt x="0" y="8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4" name="Freeform 19"/>
              <p:cNvSpPr>
                <a:spLocks/>
              </p:cNvSpPr>
              <p:nvPr/>
            </p:nvSpPr>
            <p:spPr bwMode="auto">
              <a:xfrm>
                <a:off x="7341" y="10953"/>
                <a:ext cx="84" cy="90"/>
              </a:xfrm>
              <a:custGeom>
                <a:avLst/>
                <a:gdLst>
                  <a:gd name="T0" fmla="*/ 0 w 84"/>
                  <a:gd name="T1" fmla="*/ 90 h 90"/>
                  <a:gd name="T2" fmla="*/ 0 w 84"/>
                  <a:gd name="T3" fmla="*/ 1 h 90"/>
                  <a:gd name="T4" fmla="*/ 17 w 84"/>
                  <a:gd name="T5" fmla="*/ 1 h 90"/>
                  <a:gd name="T6" fmla="*/ 17 w 84"/>
                  <a:gd name="T7" fmla="*/ 14 h 90"/>
                  <a:gd name="T8" fmla="*/ 18 w 84"/>
                  <a:gd name="T9" fmla="*/ 12 h 90"/>
                  <a:gd name="T10" fmla="*/ 23 w 84"/>
                  <a:gd name="T11" fmla="*/ 8 h 90"/>
                  <a:gd name="T12" fmla="*/ 33 w 84"/>
                  <a:gd name="T13" fmla="*/ 3 h 90"/>
                  <a:gd name="T14" fmla="*/ 46 w 84"/>
                  <a:gd name="T15" fmla="*/ 1 h 90"/>
                  <a:gd name="T16" fmla="*/ 49 w 84"/>
                  <a:gd name="T17" fmla="*/ 0 h 90"/>
                  <a:gd name="T18" fmla="*/ 53 w 84"/>
                  <a:gd name="T19" fmla="*/ 1 h 90"/>
                  <a:gd name="T20" fmla="*/ 59 w 84"/>
                  <a:gd name="T21" fmla="*/ 1 h 90"/>
                  <a:gd name="T22" fmla="*/ 63 w 84"/>
                  <a:gd name="T23" fmla="*/ 2 h 90"/>
                  <a:gd name="T24" fmla="*/ 66 w 84"/>
                  <a:gd name="T25" fmla="*/ 2 h 90"/>
                  <a:gd name="T26" fmla="*/ 67 w 84"/>
                  <a:gd name="T27" fmla="*/ 3 h 90"/>
                  <a:gd name="T28" fmla="*/ 69 w 84"/>
                  <a:gd name="T29" fmla="*/ 4 h 90"/>
                  <a:gd name="T30" fmla="*/ 73 w 84"/>
                  <a:gd name="T31" fmla="*/ 7 h 90"/>
                  <a:gd name="T32" fmla="*/ 77 w 84"/>
                  <a:gd name="T33" fmla="*/ 10 h 90"/>
                  <a:gd name="T34" fmla="*/ 78 w 84"/>
                  <a:gd name="T35" fmla="*/ 10 h 90"/>
                  <a:gd name="T36" fmla="*/ 79 w 84"/>
                  <a:gd name="T37" fmla="*/ 13 h 90"/>
                  <a:gd name="T38" fmla="*/ 81 w 84"/>
                  <a:gd name="T39" fmla="*/ 17 h 90"/>
                  <a:gd name="T40" fmla="*/ 83 w 84"/>
                  <a:gd name="T41" fmla="*/ 21 h 90"/>
                  <a:gd name="T42" fmla="*/ 84 w 84"/>
                  <a:gd name="T43" fmla="*/ 21 h 90"/>
                  <a:gd name="T44" fmla="*/ 84 w 84"/>
                  <a:gd name="T45" fmla="*/ 22 h 90"/>
                  <a:gd name="T46" fmla="*/ 84 w 84"/>
                  <a:gd name="T47" fmla="*/ 24 h 90"/>
                  <a:gd name="T48" fmla="*/ 84 w 84"/>
                  <a:gd name="T49" fmla="*/ 29 h 90"/>
                  <a:gd name="T50" fmla="*/ 84 w 84"/>
                  <a:gd name="T51" fmla="*/ 35 h 90"/>
                  <a:gd name="T52" fmla="*/ 84 w 84"/>
                  <a:gd name="T53" fmla="*/ 36 h 90"/>
                  <a:gd name="T54" fmla="*/ 84 w 84"/>
                  <a:gd name="T55" fmla="*/ 90 h 90"/>
                  <a:gd name="T56" fmla="*/ 67 w 84"/>
                  <a:gd name="T57" fmla="*/ 90 h 90"/>
                  <a:gd name="T58" fmla="*/ 67 w 84"/>
                  <a:gd name="T59" fmla="*/ 36 h 90"/>
                  <a:gd name="T60" fmla="*/ 66 w 84"/>
                  <a:gd name="T61" fmla="*/ 32 h 90"/>
                  <a:gd name="T62" fmla="*/ 66 w 84"/>
                  <a:gd name="T63" fmla="*/ 28 h 90"/>
                  <a:gd name="T64" fmla="*/ 65 w 84"/>
                  <a:gd name="T65" fmla="*/ 24 h 90"/>
                  <a:gd name="T66" fmla="*/ 65 w 84"/>
                  <a:gd name="T67" fmla="*/ 23 h 90"/>
                  <a:gd name="T68" fmla="*/ 62 w 84"/>
                  <a:gd name="T69" fmla="*/ 21 h 90"/>
                  <a:gd name="T70" fmla="*/ 60 w 84"/>
                  <a:gd name="T71" fmla="*/ 19 h 90"/>
                  <a:gd name="T72" fmla="*/ 58 w 84"/>
                  <a:gd name="T73" fmla="*/ 17 h 90"/>
                  <a:gd name="T74" fmla="*/ 58 w 84"/>
                  <a:gd name="T75" fmla="*/ 15 h 90"/>
                  <a:gd name="T76" fmla="*/ 54 w 84"/>
                  <a:gd name="T77" fmla="*/ 14 h 90"/>
                  <a:gd name="T78" fmla="*/ 48 w 84"/>
                  <a:gd name="T79" fmla="*/ 13 h 90"/>
                  <a:gd name="T80" fmla="*/ 46 w 84"/>
                  <a:gd name="T81" fmla="*/ 12 h 90"/>
                  <a:gd name="T82" fmla="*/ 40 w 84"/>
                  <a:gd name="T83" fmla="*/ 13 h 90"/>
                  <a:gd name="T84" fmla="*/ 36 w 84"/>
                  <a:gd name="T85" fmla="*/ 14 h 90"/>
                  <a:gd name="T86" fmla="*/ 30 w 84"/>
                  <a:gd name="T87" fmla="*/ 17 h 90"/>
                  <a:gd name="T88" fmla="*/ 27 w 84"/>
                  <a:gd name="T89" fmla="*/ 19 h 90"/>
                  <a:gd name="T90" fmla="*/ 24 w 84"/>
                  <a:gd name="T91" fmla="*/ 21 h 90"/>
                  <a:gd name="T92" fmla="*/ 22 w 84"/>
                  <a:gd name="T93" fmla="*/ 23 h 90"/>
                  <a:gd name="T94" fmla="*/ 21 w 84"/>
                  <a:gd name="T95" fmla="*/ 26 h 90"/>
                  <a:gd name="T96" fmla="*/ 19 w 84"/>
                  <a:gd name="T97" fmla="*/ 30 h 90"/>
                  <a:gd name="T98" fmla="*/ 18 w 84"/>
                  <a:gd name="T99" fmla="*/ 40 h 90"/>
                  <a:gd name="T100" fmla="*/ 18 w 84"/>
                  <a:gd name="T101" fmla="*/ 42 h 90"/>
                  <a:gd name="T102" fmla="*/ 18 w 84"/>
                  <a:gd name="T103" fmla="*/ 90 h 90"/>
                  <a:gd name="T104" fmla="*/ 0 w 84"/>
                  <a:gd name="T105" fmla="*/ 90 h 90"/>
                  <a:gd name="T106" fmla="*/ 0 w 84"/>
                  <a:gd name="T107" fmla="*/ 90 h 9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4"/>
                  <a:gd name="T163" fmla="*/ 0 h 90"/>
                  <a:gd name="T164" fmla="*/ 84 w 84"/>
                  <a:gd name="T165" fmla="*/ 90 h 9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4" h="90">
                    <a:moveTo>
                      <a:pt x="0" y="90"/>
                    </a:moveTo>
                    <a:lnTo>
                      <a:pt x="0" y="1"/>
                    </a:lnTo>
                    <a:lnTo>
                      <a:pt x="17" y="1"/>
                    </a:lnTo>
                    <a:lnTo>
                      <a:pt x="17" y="14"/>
                    </a:lnTo>
                    <a:lnTo>
                      <a:pt x="18" y="12"/>
                    </a:lnTo>
                    <a:lnTo>
                      <a:pt x="23" y="8"/>
                    </a:lnTo>
                    <a:lnTo>
                      <a:pt x="33" y="3"/>
                    </a:lnTo>
                    <a:lnTo>
                      <a:pt x="46" y="1"/>
                    </a:lnTo>
                    <a:lnTo>
                      <a:pt x="49" y="0"/>
                    </a:lnTo>
                    <a:lnTo>
                      <a:pt x="53" y="1"/>
                    </a:lnTo>
                    <a:lnTo>
                      <a:pt x="59" y="1"/>
                    </a:lnTo>
                    <a:lnTo>
                      <a:pt x="63" y="2"/>
                    </a:lnTo>
                    <a:lnTo>
                      <a:pt x="66" y="2"/>
                    </a:lnTo>
                    <a:lnTo>
                      <a:pt x="67" y="3"/>
                    </a:lnTo>
                    <a:lnTo>
                      <a:pt x="69" y="4"/>
                    </a:lnTo>
                    <a:lnTo>
                      <a:pt x="73" y="7"/>
                    </a:lnTo>
                    <a:lnTo>
                      <a:pt x="77" y="10"/>
                    </a:lnTo>
                    <a:lnTo>
                      <a:pt x="78" y="10"/>
                    </a:lnTo>
                    <a:lnTo>
                      <a:pt x="79" y="13"/>
                    </a:lnTo>
                    <a:lnTo>
                      <a:pt x="81" y="17"/>
                    </a:lnTo>
                    <a:lnTo>
                      <a:pt x="83" y="21"/>
                    </a:lnTo>
                    <a:lnTo>
                      <a:pt x="84" y="21"/>
                    </a:lnTo>
                    <a:lnTo>
                      <a:pt x="84" y="22"/>
                    </a:lnTo>
                    <a:lnTo>
                      <a:pt x="84" y="24"/>
                    </a:lnTo>
                    <a:lnTo>
                      <a:pt x="84" y="29"/>
                    </a:lnTo>
                    <a:lnTo>
                      <a:pt x="84" y="35"/>
                    </a:lnTo>
                    <a:lnTo>
                      <a:pt x="84" y="36"/>
                    </a:lnTo>
                    <a:lnTo>
                      <a:pt x="84" y="90"/>
                    </a:lnTo>
                    <a:lnTo>
                      <a:pt x="67" y="90"/>
                    </a:lnTo>
                    <a:lnTo>
                      <a:pt x="67" y="36"/>
                    </a:lnTo>
                    <a:lnTo>
                      <a:pt x="66" y="32"/>
                    </a:lnTo>
                    <a:lnTo>
                      <a:pt x="66" y="28"/>
                    </a:lnTo>
                    <a:lnTo>
                      <a:pt x="65" y="24"/>
                    </a:lnTo>
                    <a:lnTo>
                      <a:pt x="65" y="23"/>
                    </a:lnTo>
                    <a:lnTo>
                      <a:pt x="62" y="21"/>
                    </a:lnTo>
                    <a:lnTo>
                      <a:pt x="60" y="19"/>
                    </a:lnTo>
                    <a:lnTo>
                      <a:pt x="58" y="17"/>
                    </a:lnTo>
                    <a:lnTo>
                      <a:pt x="58" y="15"/>
                    </a:lnTo>
                    <a:lnTo>
                      <a:pt x="54" y="14"/>
                    </a:lnTo>
                    <a:lnTo>
                      <a:pt x="48" y="13"/>
                    </a:lnTo>
                    <a:lnTo>
                      <a:pt x="46" y="12"/>
                    </a:lnTo>
                    <a:lnTo>
                      <a:pt x="40" y="13"/>
                    </a:lnTo>
                    <a:lnTo>
                      <a:pt x="36" y="14"/>
                    </a:lnTo>
                    <a:lnTo>
                      <a:pt x="30" y="17"/>
                    </a:lnTo>
                    <a:lnTo>
                      <a:pt x="27" y="19"/>
                    </a:lnTo>
                    <a:lnTo>
                      <a:pt x="24" y="21"/>
                    </a:lnTo>
                    <a:lnTo>
                      <a:pt x="22" y="23"/>
                    </a:lnTo>
                    <a:lnTo>
                      <a:pt x="21" y="26"/>
                    </a:lnTo>
                    <a:lnTo>
                      <a:pt x="19" y="30"/>
                    </a:lnTo>
                    <a:lnTo>
                      <a:pt x="18" y="40"/>
                    </a:lnTo>
                    <a:lnTo>
                      <a:pt x="18" y="42"/>
                    </a:lnTo>
                    <a:lnTo>
                      <a:pt x="18" y="9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5" name="Rectangle 20"/>
              <p:cNvSpPr>
                <a:spLocks noChangeArrowheads="1"/>
              </p:cNvSpPr>
              <p:nvPr/>
            </p:nvSpPr>
            <p:spPr bwMode="auto">
              <a:xfrm>
                <a:off x="11132" y="10885"/>
                <a:ext cx="0" cy="0"/>
              </a:xfrm>
              <a:prstGeom prst="rect">
                <a:avLst/>
              </a:prstGeom>
              <a:solidFill>
                <a:srgbClr val="000000"/>
              </a:solidFill>
              <a:ln w="1841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6" name="Freeform 21"/>
              <p:cNvSpPr>
                <a:spLocks noEditPoints="1"/>
              </p:cNvSpPr>
              <p:nvPr/>
            </p:nvSpPr>
            <p:spPr bwMode="auto">
              <a:xfrm>
                <a:off x="7416" y="12034"/>
                <a:ext cx="116" cy="158"/>
              </a:xfrm>
              <a:custGeom>
                <a:avLst/>
                <a:gdLst>
                  <a:gd name="T0" fmla="*/ 0 w 116"/>
                  <a:gd name="T1" fmla="*/ 75 h 158"/>
                  <a:gd name="T2" fmla="*/ 3 w 116"/>
                  <a:gd name="T3" fmla="*/ 52 h 158"/>
                  <a:gd name="T4" fmla="*/ 8 w 116"/>
                  <a:gd name="T5" fmla="*/ 36 h 158"/>
                  <a:gd name="T6" fmla="*/ 10 w 116"/>
                  <a:gd name="T7" fmla="*/ 28 h 158"/>
                  <a:gd name="T8" fmla="*/ 24 w 116"/>
                  <a:gd name="T9" fmla="*/ 12 h 158"/>
                  <a:gd name="T10" fmla="*/ 28 w 116"/>
                  <a:gd name="T11" fmla="*/ 9 h 158"/>
                  <a:gd name="T12" fmla="*/ 43 w 116"/>
                  <a:gd name="T13" fmla="*/ 3 h 158"/>
                  <a:gd name="T14" fmla="*/ 59 w 116"/>
                  <a:gd name="T15" fmla="*/ 0 h 158"/>
                  <a:gd name="T16" fmla="*/ 73 w 116"/>
                  <a:gd name="T17" fmla="*/ 3 h 158"/>
                  <a:gd name="T18" fmla="*/ 84 w 116"/>
                  <a:gd name="T19" fmla="*/ 6 h 158"/>
                  <a:gd name="T20" fmla="*/ 88 w 116"/>
                  <a:gd name="T21" fmla="*/ 9 h 158"/>
                  <a:gd name="T22" fmla="*/ 99 w 116"/>
                  <a:gd name="T23" fmla="*/ 19 h 158"/>
                  <a:gd name="T24" fmla="*/ 103 w 116"/>
                  <a:gd name="T25" fmla="*/ 25 h 158"/>
                  <a:gd name="T26" fmla="*/ 111 w 116"/>
                  <a:gd name="T27" fmla="*/ 41 h 158"/>
                  <a:gd name="T28" fmla="*/ 112 w 116"/>
                  <a:gd name="T29" fmla="*/ 46 h 158"/>
                  <a:gd name="T30" fmla="*/ 115 w 116"/>
                  <a:gd name="T31" fmla="*/ 63 h 158"/>
                  <a:gd name="T32" fmla="*/ 116 w 116"/>
                  <a:gd name="T33" fmla="*/ 79 h 158"/>
                  <a:gd name="T34" fmla="*/ 115 w 116"/>
                  <a:gd name="T35" fmla="*/ 93 h 158"/>
                  <a:gd name="T36" fmla="*/ 110 w 116"/>
                  <a:gd name="T37" fmla="*/ 122 h 158"/>
                  <a:gd name="T38" fmla="*/ 108 w 116"/>
                  <a:gd name="T39" fmla="*/ 127 h 158"/>
                  <a:gd name="T40" fmla="*/ 99 w 116"/>
                  <a:gd name="T41" fmla="*/ 140 h 158"/>
                  <a:gd name="T42" fmla="*/ 91 w 116"/>
                  <a:gd name="T43" fmla="*/ 148 h 158"/>
                  <a:gd name="T44" fmla="*/ 84 w 116"/>
                  <a:gd name="T45" fmla="*/ 153 h 158"/>
                  <a:gd name="T46" fmla="*/ 61 w 116"/>
                  <a:gd name="T47" fmla="*/ 158 h 158"/>
                  <a:gd name="T48" fmla="*/ 54 w 116"/>
                  <a:gd name="T49" fmla="*/ 158 h 158"/>
                  <a:gd name="T50" fmla="*/ 31 w 116"/>
                  <a:gd name="T51" fmla="*/ 153 h 158"/>
                  <a:gd name="T52" fmla="*/ 18 w 116"/>
                  <a:gd name="T53" fmla="*/ 142 h 158"/>
                  <a:gd name="T54" fmla="*/ 10 w 116"/>
                  <a:gd name="T55" fmla="*/ 132 h 158"/>
                  <a:gd name="T56" fmla="*/ 0 w 116"/>
                  <a:gd name="T57" fmla="*/ 86 h 158"/>
                  <a:gd name="T58" fmla="*/ 0 w 116"/>
                  <a:gd name="T59" fmla="*/ 79 h 158"/>
                  <a:gd name="T60" fmla="*/ 23 w 116"/>
                  <a:gd name="T61" fmla="*/ 79 h 158"/>
                  <a:gd name="T62" fmla="*/ 23 w 116"/>
                  <a:gd name="T63" fmla="*/ 97 h 158"/>
                  <a:gd name="T64" fmla="*/ 30 w 116"/>
                  <a:gd name="T65" fmla="*/ 128 h 158"/>
                  <a:gd name="T66" fmla="*/ 34 w 116"/>
                  <a:gd name="T67" fmla="*/ 132 h 158"/>
                  <a:gd name="T68" fmla="*/ 46 w 116"/>
                  <a:gd name="T69" fmla="*/ 140 h 158"/>
                  <a:gd name="T70" fmla="*/ 59 w 116"/>
                  <a:gd name="T71" fmla="*/ 142 h 158"/>
                  <a:gd name="T72" fmla="*/ 65 w 116"/>
                  <a:gd name="T73" fmla="*/ 142 h 158"/>
                  <a:gd name="T74" fmla="*/ 73 w 116"/>
                  <a:gd name="T75" fmla="*/ 138 h 158"/>
                  <a:gd name="T76" fmla="*/ 84 w 116"/>
                  <a:gd name="T77" fmla="*/ 130 h 158"/>
                  <a:gd name="T78" fmla="*/ 87 w 116"/>
                  <a:gd name="T79" fmla="*/ 123 h 158"/>
                  <a:gd name="T80" fmla="*/ 92 w 116"/>
                  <a:gd name="T81" fmla="*/ 97 h 158"/>
                  <a:gd name="T82" fmla="*/ 92 w 116"/>
                  <a:gd name="T83" fmla="*/ 74 h 158"/>
                  <a:gd name="T84" fmla="*/ 90 w 116"/>
                  <a:gd name="T85" fmla="*/ 44 h 158"/>
                  <a:gd name="T86" fmla="*/ 84 w 116"/>
                  <a:gd name="T87" fmla="*/ 28 h 158"/>
                  <a:gd name="T88" fmla="*/ 73 w 116"/>
                  <a:gd name="T89" fmla="*/ 21 h 158"/>
                  <a:gd name="T90" fmla="*/ 58 w 116"/>
                  <a:gd name="T91" fmla="*/ 16 h 158"/>
                  <a:gd name="T92" fmla="*/ 46 w 116"/>
                  <a:gd name="T93" fmla="*/ 18 h 158"/>
                  <a:gd name="T94" fmla="*/ 34 w 116"/>
                  <a:gd name="T95" fmla="*/ 27 h 158"/>
                  <a:gd name="T96" fmla="*/ 29 w 116"/>
                  <a:gd name="T97" fmla="*/ 36 h 158"/>
                  <a:gd name="T98" fmla="*/ 23 w 116"/>
                  <a:gd name="T99" fmla="*/ 62 h 158"/>
                  <a:gd name="T100" fmla="*/ 23 w 116"/>
                  <a:gd name="T101" fmla="*/ 79 h 15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16"/>
                  <a:gd name="T154" fmla="*/ 0 h 158"/>
                  <a:gd name="T155" fmla="*/ 116 w 116"/>
                  <a:gd name="T156" fmla="*/ 158 h 15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16" h="158">
                    <a:moveTo>
                      <a:pt x="0" y="79"/>
                    </a:moveTo>
                    <a:lnTo>
                      <a:pt x="0" y="75"/>
                    </a:lnTo>
                    <a:lnTo>
                      <a:pt x="0" y="67"/>
                    </a:lnTo>
                    <a:lnTo>
                      <a:pt x="3" y="52"/>
                    </a:lnTo>
                    <a:lnTo>
                      <a:pt x="6" y="39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28"/>
                    </a:lnTo>
                    <a:lnTo>
                      <a:pt x="16" y="19"/>
                    </a:lnTo>
                    <a:lnTo>
                      <a:pt x="24" y="12"/>
                    </a:lnTo>
                    <a:lnTo>
                      <a:pt x="27" y="10"/>
                    </a:lnTo>
                    <a:lnTo>
                      <a:pt x="28" y="9"/>
                    </a:lnTo>
                    <a:lnTo>
                      <a:pt x="33" y="7"/>
                    </a:lnTo>
                    <a:lnTo>
                      <a:pt x="43" y="3"/>
                    </a:lnTo>
                    <a:lnTo>
                      <a:pt x="55" y="1"/>
                    </a:lnTo>
                    <a:lnTo>
                      <a:pt x="59" y="0"/>
                    </a:lnTo>
                    <a:lnTo>
                      <a:pt x="65" y="1"/>
                    </a:lnTo>
                    <a:lnTo>
                      <a:pt x="73" y="3"/>
                    </a:lnTo>
                    <a:lnTo>
                      <a:pt x="81" y="6"/>
                    </a:lnTo>
                    <a:lnTo>
                      <a:pt x="84" y="6"/>
                    </a:lnTo>
                    <a:lnTo>
                      <a:pt x="85" y="7"/>
                    </a:lnTo>
                    <a:lnTo>
                      <a:pt x="88" y="9"/>
                    </a:lnTo>
                    <a:lnTo>
                      <a:pt x="94" y="14"/>
                    </a:lnTo>
                    <a:lnTo>
                      <a:pt x="99" y="19"/>
                    </a:lnTo>
                    <a:lnTo>
                      <a:pt x="100" y="20"/>
                    </a:lnTo>
                    <a:lnTo>
                      <a:pt x="103" y="25"/>
                    </a:lnTo>
                    <a:lnTo>
                      <a:pt x="108" y="33"/>
                    </a:lnTo>
                    <a:lnTo>
                      <a:pt x="111" y="41"/>
                    </a:lnTo>
                    <a:lnTo>
                      <a:pt x="112" y="43"/>
                    </a:lnTo>
                    <a:lnTo>
                      <a:pt x="112" y="46"/>
                    </a:lnTo>
                    <a:lnTo>
                      <a:pt x="113" y="51"/>
                    </a:lnTo>
                    <a:lnTo>
                      <a:pt x="115" y="63"/>
                    </a:lnTo>
                    <a:lnTo>
                      <a:pt x="115" y="76"/>
                    </a:lnTo>
                    <a:lnTo>
                      <a:pt x="116" y="79"/>
                    </a:lnTo>
                    <a:lnTo>
                      <a:pt x="115" y="84"/>
                    </a:lnTo>
                    <a:lnTo>
                      <a:pt x="115" y="93"/>
                    </a:lnTo>
                    <a:lnTo>
                      <a:pt x="113" y="108"/>
                    </a:lnTo>
                    <a:lnTo>
                      <a:pt x="110" y="122"/>
                    </a:lnTo>
                    <a:lnTo>
                      <a:pt x="110" y="124"/>
                    </a:lnTo>
                    <a:lnTo>
                      <a:pt x="108" y="127"/>
                    </a:lnTo>
                    <a:lnTo>
                      <a:pt x="105" y="132"/>
                    </a:lnTo>
                    <a:lnTo>
                      <a:pt x="99" y="140"/>
                    </a:lnTo>
                    <a:lnTo>
                      <a:pt x="92" y="147"/>
                    </a:lnTo>
                    <a:lnTo>
                      <a:pt x="91" y="148"/>
                    </a:lnTo>
                    <a:lnTo>
                      <a:pt x="88" y="151"/>
                    </a:lnTo>
                    <a:lnTo>
                      <a:pt x="84" y="153"/>
                    </a:lnTo>
                    <a:lnTo>
                      <a:pt x="73" y="157"/>
                    </a:lnTo>
                    <a:lnTo>
                      <a:pt x="61" y="158"/>
                    </a:lnTo>
                    <a:lnTo>
                      <a:pt x="59" y="158"/>
                    </a:lnTo>
                    <a:lnTo>
                      <a:pt x="54" y="158"/>
                    </a:lnTo>
                    <a:lnTo>
                      <a:pt x="46" y="158"/>
                    </a:lnTo>
                    <a:lnTo>
                      <a:pt x="31" y="153"/>
                    </a:lnTo>
                    <a:lnTo>
                      <a:pt x="21" y="145"/>
                    </a:lnTo>
                    <a:lnTo>
                      <a:pt x="18" y="142"/>
                    </a:lnTo>
                    <a:lnTo>
                      <a:pt x="15" y="139"/>
                    </a:lnTo>
                    <a:lnTo>
                      <a:pt x="10" y="132"/>
                    </a:lnTo>
                    <a:lnTo>
                      <a:pt x="3" y="112"/>
                    </a:lnTo>
                    <a:lnTo>
                      <a:pt x="0" y="86"/>
                    </a:lnTo>
                    <a:lnTo>
                      <a:pt x="0" y="79"/>
                    </a:lnTo>
                    <a:close/>
                    <a:moveTo>
                      <a:pt x="23" y="79"/>
                    </a:moveTo>
                    <a:lnTo>
                      <a:pt x="23" y="85"/>
                    </a:lnTo>
                    <a:lnTo>
                      <a:pt x="23" y="97"/>
                    </a:lnTo>
                    <a:lnTo>
                      <a:pt x="25" y="115"/>
                    </a:lnTo>
                    <a:lnTo>
                      <a:pt x="30" y="128"/>
                    </a:lnTo>
                    <a:lnTo>
                      <a:pt x="33" y="130"/>
                    </a:lnTo>
                    <a:lnTo>
                      <a:pt x="34" y="132"/>
                    </a:lnTo>
                    <a:lnTo>
                      <a:pt x="37" y="136"/>
                    </a:lnTo>
                    <a:lnTo>
                      <a:pt x="46" y="140"/>
                    </a:lnTo>
                    <a:lnTo>
                      <a:pt x="55" y="142"/>
                    </a:lnTo>
                    <a:lnTo>
                      <a:pt x="59" y="142"/>
                    </a:lnTo>
                    <a:lnTo>
                      <a:pt x="60" y="142"/>
                    </a:lnTo>
                    <a:lnTo>
                      <a:pt x="65" y="142"/>
                    </a:lnTo>
                    <a:lnTo>
                      <a:pt x="69" y="140"/>
                    </a:lnTo>
                    <a:lnTo>
                      <a:pt x="73" y="138"/>
                    </a:lnTo>
                    <a:lnTo>
                      <a:pt x="81" y="132"/>
                    </a:lnTo>
                    <a:lnTo>
                      <a:pt x="84" y="130"/>
                    </a:lnTo>
                    <a:lnTo>
                      <a:pt x="85" y="128"/>
                    </a:lnTo>
                    <a:lnTo>
                      <a:pt x="87" y="123"/>
                    </a:lnTo>
                    <a:lnTo>
                      <a:pt x="90" y="115"/>
                    </a:lnTo>
                    <a:lnTo>
                      <a:pt x="92" y="97"/>
                    </a:lnTo>
                    <a:lnTo>
                      <a:pt x="93" y="79"/>
                    </a:lnTo>
                    <a:lnTo>
                      <a:pt x="92" y="74"/>
                    </a:lnTo>
                    <a:lnTo>
                      <a:pt x="92" y="63"/>
                    </a:lnTo>
                    <a:lnTo>
                      <a:pt x="90" y="44"/>
                    </a:lnTo>
                    <a:lnTo>
                      <a:pt x="85" y="32"/>
                    </a:lnTo>
                    <a:lnTo>
                      <a:pt x="84" y="28"/>
                    </a:lnTo>
                    <a:lnTo>
                      <a:pt x="78" y="23"/>
                    </a:lnTo>
                    <a:lnTo>
                      <a:pt x="73" y="21"/>
                    </a:lnTo>
                    <a:lnTo>
                      <a:pt x="65" y="17"/>
                    </a:lnTo>
                    <a:lnTo>
                      <a:pt x="58" y="16"/>
                    </a:lnTo>
                    <a:lnTo>
                      <a:pt x="50" y="17"/>
                    </a:lnTo>
                    <a:lnTo>
                      <a:pt x="46" y="18"/>
                    </a:lnTo>
                    <a:lnTo>
                      <a:pt x="38" y="23"/>
                    </a:lnTo>
                    <a:lnTo>
                      <a:pt x="34" y="27"/>
                    </a:lnTo>
                    <a:lnTo>
                      <a:pt x="31" y="30"/>
                    </a:lnTo>
                    <a:lnTo>
                      <a:pt x="29" y="36"/>
                    </a:lnTo>
                    <a:lnTo>
                      <a:pt x="27" y="43"/>
                    </a:lnTo>
                    <a:lnTo>
                      <a:pt x="23" y="62"/>
                    </a:lnTo>
                    <a:lnTo>
                      <a:pt x="23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7" name="Freeform 22"/>
              <p:cNvSpPr>
                <a:spLocks/>
              </p:cNvSpPr>
              <p:nvPr/>
            </p:nvSpPr>
            <p:spPr bwMode="auto">
              <a:xfrm>
                <a:off x="7416" y="12034"/>
                <a:ext cx="116" cy="158"/>
              </a:xfrm>
              <a:custGeom>
                <a:avLst/>
                <a:gdLst>
                  <a:gd name="T0" fmla="*/ 0 w 116"/>
                  <a:gd name="T1" fmla="*/ 79 h 158"/>
                  <a:gd name="T2" fmla="*/ 0 w 116"/>
                  <a:gd name="T3" fmla="*/ 75 h 158"/>
                  <a:gd name="T4" fmla="*/ 0 w 116"/>
                  <a:gd name="T5" fmla="*/ 67 h 158"/>
                  <a:gd name="T6" fmla="*/ 3 w 116"/>
                  <a:gd name="T7" fmla="*/ 52 h 158"/>
                  <a:gd name="T8" fmla="*/ 6 w 116"/>
                  <a:gd name="T9" fmla="*/ 39 h 158"/>
                  <a:gd name="T10" fmla="*/ 8 w 116"/>
                  <a:gd name="T11" fmla="*/ 36 h 158"/>
                  <a:gd name="T12" fmla="*/ 8 w 116"/>
                  <a:gd name="T13" fmla="*/ 34 h 158"/>
                  <a:gd name="T14" fmla="*/ 10 w 116"/>
                  <a:gd name="T15" fmla="*/ 28 h 158"/>
                  <a:gd name="T16" fmla="*/ 16 w 116"/>
                  <a:gd name="T17" fmla="*/ 19 h 158"/>
                  <a:gd name="T18" fmla="*/ 24 w 116"/>
                  <a:gd name="T19" fmla="*/ 12 h 158"/>
                  <a:gd name="T20" fmla="*/ 27 w 116"/>
                  <a:gd name="T21" fmla="*/ 10 h 158"/>
                  <a:gd name="T22" fmla="*/ 28 w 116"/>
                  <a:gd name="T23" fmla="*/ 9 h 158"/>
                  <a:gd name="T24" fmla="*/ 33 w 116"/>
                  <a:gd name="T25" fmla="*/ 7 h 158"/>
                  <a:gd name="T26" fmla="*/ 43 w 116"/>
                  <a:gd name="T27" fmla="*/ 3 h 158"/>
                  <a:gd name="T28" fmla="*/ 55 w 116"/>
                  <a:gd name="T29" fmla="*/ 1 h 158"/>
                  <a:gd name="T30" fmla="*/ 59 w 116"/>
                  <a:gd name="T31" fmla="*/ 0 h 158"/>
                  <a:gd name="T32" fmla="*/ 65 w 116"/>
                  <a:gd name="T33" fmla="*/ 1 h 158"/>
                  <a:gd name="T34" fmla="*/ 73 w 116"/>
                  <a:gd name="T35" fmla="*/ 3 h 158"/>
                  <a:gd name="T36" fmla="*/ 81 w 116"/>
                  <a:gd name="T37" fmla="*/ 6 h 158"/>
                  <a:gd name="T38" fmla="*/ 84 w 116"/>
                  <a:gd name="T39" fmla="*/ 6 h 158"/>
                  <a:gd name="T40" fmla="*/ 85 w 116"/>
                  <a:gd name="T41" fmla="*/ 7 h 158"/>
                  <a:gd name="T42" fmla="*/ 88 w 116"/>
                  <a:gd name="T43" fmla="*/ 9 h 158"/>
                  <a:gd name="T44" fmla="*/ 94 w 116"/>
                  <a:gd name="T45" fmla="*/ 14 h 158"/>
                  <a:gd name="T46" fmla="*/ 99 w 116"/>
                  <a:gd name="T47" fmla="*/ 19 h 158"/>
                  <a:gd name="T48" fmla="*/ 100 w 116"/>
                  <a:gd name="T49" fmla="*/ 20 h 158"/>
                  <a:gd name="T50" fmla="*/ 103 w 116"/>
                  <a:gd name="T51" fmla="*/ 25 h 158"/>
                  <a:gd name="T52" fmla="*/ 108 w 116"/>
                  <a:gd name="T53" fmla="*/ 33 h 158"/>
                  <a:gd name="T54" fmla="*/ 111 w 116"/>
                  <a:gd name="T55" fmla="*/ 41 h 158"/>
                  <a:gd name="T56" fmla="*/ 112 w 116"/>
                  <a:gd name="T57" fmla="*/ 43 h 158"/>
                  <a:gd name="T58" fmla="*/ 112 w 116"/>
                  <a:gd name="T59" fmla="*/ 46 h 158"/>
                  <a:gd name="T60" fmla="*/ 113 w 116"/>
                  <a:gd name="T61" fmla="*/ 51 h 158"/>
                  <a:gd name="T62" fmla="*/ 115 w 116"/>
                  <a:gd name="T63" fmla="*/ 63 h 158"/>
                  <a:gd name="T64" fmla="*/ 115 w 116"/>
                  <a:gd name="T65" fmla="*/ 76 h 158"/>
                  <a:gd name="T66" fmla="*/ 116 w 116"/>
                  <a:gd name="T67" fmla="*/ 79 h 158"/>
                  <a:gd name="T68" fmla="*/ 115 w 116"/>
                  <a:gd name="T69" fmla="*/ 84 h 158"/>
                  <a:gd name="T70" fmla="*/ 115 w 116"/>
                  <a:gd name="T71" fmla="*/ 93 h 158"/>
                  <a:gd name="T72" fmla="*/ 113 w 116"/>
                  <a:gd name="T73" fmla="*/ 108 h 158"/>
                  <a:gd name="T74" fmla="*/ 110 w 116"/>
                  <a:gd name="T75" fmla="*/ 122 h 158"/>
                  <a:gd name="T76" fmla="*/ 110 w 116"/>
                  <a:gd name="T77" fmla="*/ 124 h 158"/>
                  <a:gd name="T78" fmla="*/ 108 w 116"/>
                  <a:gd name="T79" fmla="*/ 127 h 158"/>
                  <a:gd name="T80" fmla="*/ 105 w 116"/>
                  <a:gd name="T81" fmla="*/ 132 h 158"/>
                  <a:gd name="T82" fmla="*/ 99 w 116"/>
                  <a:gd name="T83" fmla="*/ 140 h 158"/>
                  <a:gd name="T84" fmla="*/ 92 w 116"/>
                  <a:gd name="T85" fmla="*/ 147 h 158"/>
                  <a:gd name="T86" fmla="*/ 91 w 116"/>
                  <a:gd name="T87" fmla="*/ 148 h 158"/>
                  <a:gd name="T88" fmla="*/ 88 w 116"/>
                  <a:gd name="T89" fmla="*/ 151 h 158"/>
                  <a:gd name="T90" fmla="*/ 84 w 116"/>
                  <a:gd name="T91" fmla="*/ 153 h 158"/>
                  <a:gd name="T92" fmla="*/ 73 w 116"/>
                  <a:gd name="T93" fmla="*/ 157 h 158"/>
                  <a:gd name="T94" fmla="*/ 61 w 116"/>
                  <a:gd name="T95" fmla="*/ 158 h 158"/>
                  <a:gd name="T96" fmla="*/ 59 w 116"/>
                  <a:gd name="T97" fmla="*/ 158 h 158"/>
                  <a:gd name="T98" fmla="*/ 54 w 116"/>
                  <a:gd name="T99" fmla="*/ 158 h 158"/>
                  <a:gd name="T100" fmla="*/ 46 w 116"/>
                  <a:gd name="T101" fmla="*/ 158 h 158"/>
                  <a:gd name="T102" fmla="*/ 31 w 116"/>
                  <a:gd name="T103" fmla="*/ 153 h 158"/>
                  <a:gd name="T104" fmla="*/ 21 w 116"/>
                  <a:gd name="T105" fmla="*/ 145 h 158"/>
                  <a:gd name="T106" fmla="*/ 18 w 116"/>
                  <a:gd name="T107" fmla="*/ 142 h 158"/>
                  <a:gd name="T108" fmla="*/ 15 w 116"/>
                  <a:gd name="T109" fmla="*/ 139 h 158"/>
                  <a:gd name="T110" fmla="*/ 10 w 116"/>
                  <a:gd name="T111" fmla="*/ 132 h 158"/>
                  <a:gd name="T112" fmla="*/ 3 w 116"/>
                  <a:gd name="T113" fmla="*/ 112 h 158"/>
                  <a:gd name="T114" fmla="*/ 0 w 116"/>
                  <a:gd name="T115" fmla="*/ 86 h 158"/>
                  <a:gd name="T116" fmla="*/ 0 w 116"/>
                  <a:gd name="T117" fmla="*/ 79 h 158"/>
                  <a:gd name="T118" fmla="*/ 0 w 116"/>
                  <a:gd name="T119" fmla="*/ 79 h 158"/>
                  <a:gd name="T120" fmla="*/ 0 w 116"/>
                  <a:gd name="T121" fmla="*/ 79 h 15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6"/>
                  <a:gd name="T184" fmla="*/ 0 h 158"/>
                  <a:gd name="T185" fmla="*/ 116 w 116"/>
                  <a:gd name="T186" fmla="*/ 158 h 15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6" h="158">
                    <a:moveTo>
                      <a:pt x="0" y="79"/>
                    </a:moveTo>
                    <a:lnTo>
                      <a:pt x="0" y="75"/>
                    </a:lnTo>
                    <a:lnTo>
                      <a:pt x="0" y="67"/>
                    </a:lnTo>
                    <a:lnTo>
                      <a:pt x="3" y="52"/>
                    </a:lnTo>
                    <a:lnTo>
                      <a:pt x="6" y="39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28"/>
                    </a:lnTo>
                    <a:lnTo>
                      <a:pt x="16" y="19"/>
                    </a:lnTo>
                    <a:lnTo>
                      <a:pt x="24" y="12"/>
                    </a:lnTo>
                    <a:lnTo>
                      <a:pt x="27" y="10"/>
                    </a:lnTo>
                    <a:lnTo>
                      <a:pt x="28" y="9"/>
                    </a:lnTo>
                    <a:lnTo>
                      <a:pt x="33" y="7"/>
                    </a:lnTo>
                    <a:lnTo>
                      <a:pt x="43" y="3"/>
                    </a:lnTo>
                    <a:lnTo>
                      <a:pt x="55" y="1"/>
                    </a:lnTo>
                    <a:lnTo>
                      <a:pt x="59" y="0"/>
                    </a:lnTo>
                    <a:lnTo>
                      <a:pt x="65" y="1"/>
                    </a:lnTo>
                    <a:lnTo>
                      <a:pt x="73" y="3"/>
                    </a:lnTo>
                    <a:lnTo>
                      <a:pt x="81" y="6"/>
                    </a:lnTo>
                    <a:lnTo>
                      <a:pt x="84" y="6"/>
                    </a:lnTo>
                    <a:lnTo>
                      <a:pt x="85" y="7"/>
                    </a:lnTo>
                    <a:lnTo>
                      <a:pt x="88" y="9"/>
                    </a:lnTo>
                    <a:lnTo>
                      <a:pt x="94" y="14"/>
                    </a:lnTo>
                    <a:lnTo>
                      <a:pt x="99" y="19"/>
                    </a:lnTo>
                    <a:lnTo>
                      <a:pt x="100" y="20"/>
                    </a:lnTo>
                    <a:lnTo>
                      <a:pt x="103" y="25"/>
                    </a:lnTo>
                    <a:lnTo>
                      <a:pt x="108" y="33"/>
                    </a:lnTo>
                    <a:lnTo>
                      <a:pt x="111" y="41"/>
                    </a:lnTo>
                    <a:lnTo>
                      <a:pt x="112" y="43"/>
                    </a:lnTo>
                    <a:lnTo>
                      <a:pt x="112" y="46"/>
                    </a:lnTo>
                    <a:lnTo>
                      <a:pt x="113" y="51"/>
                    </a:lnTo>
                    <a:lnTo>
                      <a:pt x="115" y="63"/>
                    </a:lnTo>
                    <a:lnTo>
                      <a:pt x="115" y="76"/>
                    </a:lnTo>
                    <a:lnTo>
                      <a:pt x="116" y="79"/>
                    </a:lnTo>
                    <a:lnTo>
                      <a:pt x="115" y="84"/>
                    </a:lnTo>
                    <a:lnTo>
                      <a:pt x="115" y="93"/>
                    </a:lnTo>
                    <a:lnTo>
                      <a:pt x="113" y="108"/>
                    </a:lnTo>
                    <a:lnTo>
                      <a:pt x="110" y="122"/>
                    </a:lnTo>
                    <a:lnTo>
                      <a:pt x="110" y="124"/>
                    </a:lnTo>
                    <a:lnTo>
                      <a:pt x="108" y="127"/>
                    </a:lnTo>
                    <a:lnTo>
                      <a:pt x="105" y="132"/>
                    </a:lnTo>
                    <a:lnTo>
                      <a:pt x="99" y="140"/>
                    </a:lnTo>
                    <a:lnTo>
                      <a:pt x="92" y="147"/>
                    </a:lnTo>
                    <a:lnTo>
                      <a:pt x="91" y="148"/>
                    </a:lnTo>
                    <a:lnTo>
                      <a:pt x="88" y="151"/>
                    </a:lnTo>
                    <a:lnTo>
                      <a:pt x="84" y="153"/>
                    </a:lnTo>
                    <a:lnTo>
                      <a:pt x="73" y="157"/>
                    </a:lnTo>
                    <a:lnTo>
                      <a:pt x="61" y="158"/>
                    </a:lnTo>
                    <a:lnTo>
                      <a:pt x="59" y="158"/>
                    </a:lnTo>
                    <a:lnTo>
                      <a:pt x="54" y="158"/>
                    </a:lnTo>
                    <a:lnTo>
                      <a:pt x="46" y="158"/>
                    </a:lnTo>
                    <a:lnTo>
                      <a:pt x="31" y="153"/>
                    </a:lnTo>
                    <a:lnTo>
                      <a:pt x="21" y="145"/>
                    </a:lnTo>
                    <a:lnTo>
                      <a:pt x="18" y="142"/>
                    </a:lnTo>
                    <a:lnTo>
                      <a:pt x="15" y="139"/>
                    </a:lnTo>
                    <a:lnTo>
                      <a:pt x="10" y="132"/>
                    </a:lnTo>
                    <a:lnTo>
                      <a:pt x="3" y="112"/>
                    </a:lnTo>
                    <a:lnTo>
                      <a:pt x="0" y="86"/>
                    </a:lnTo>
                    <a:lnTo>
                      <a:pt x="0" y="7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8" name="Freeform 23"/>
              <p:cNvSpPr>
                <a:spLocks/>
              </p:cNvSpPr>
              <p:nvPr/>
            </p:nvSpPr>
            <p:spPr bwMode="auto">
              <a:xfrm>
                <a:off x="7439" y="12050"/>
                <a:ext cx="70" cy="126"/>
              </a:xfrm>
              <a:custGeom>
                <a:avLst/>
                <a:gdLst>
                  <a:gd name="T0" fmla="*/ 0 w 70"/>
                  <a:gd name="T1" fmla="*/ 63 h 126"/>
                  <a:gd name="T2" fmla="*/ 0 w 70"/>
                  <a:gd name="T3" fmla="*/ 69 h 126"/>
                  <a:gd name="T4" fmla="*/ 0 w 70"/>
                  <a:gd name="T5" fmla="*/ 81 h 126"/>
                  <a:gd name="T6" fmla="*/ 2 w 70"/>
                  <a:gd name="T7" fmla="*/ 99 h 126"/>
                  <a:gd name="T8" fmla="*/ 7 w 70"/>
                  <a:gd name="T9" fmla="*/ 112 h 126"/>
                  <a:gd name="T10" fmla="*/ 10 w 70"/>
                  <a:gd name="T11" fmla="*/ 114 h 126"/>
                  <a:gd name="T12" fmla="*/ 11 w 70"/>
                  <a:gd name="T13" fmla="*/ 116 h 126"/>
                  <a:gd name="T14" fmla="*/ 14 w 70"/>
                  <a:gd name="T15" fmla="*/ 120 h 126"/>
                  <a:gd name="T16" fmla="*/ 23 w 70"/>
                  <a:gd name="T17" fmla="*/ 124 h 126"/>
                  <a:gd name="T18" fmla="*/ 32 w 70"/>
                  <a:gd name="T19" fmla="*/ 126 h 126"/>
                  <a:gd name="T20" fmla="*/ 36 w 70"/>
                  <a:gd name="T21" fmla="*/ 126 h 126"/>
                  <a:gd name="T22" fmla="*/ 37 w 70"/>
                  <a:gd name="T23" fmla="*/ 126 h 126"/>
                  <a:gd name="T24" fmla="*/ 42 w 70"/>
                  <a:gd name="T25" fmla="*/ 126 h 126"/>
                  <a:gd name="T26" fmla="*/ 46 w 70"/>
                  <a:gd name="T27" fmla="*/ 124 h 126"/>
                  <a:gd name="T28" fmla="*/ 50 w 70"/>
                  <a:gd name="T29" fmla="*/ 122 h 126"/>
                  <a:gd name="T30" fmla="*/ 58 w 70"/>
                  <a:gd name="T31" fmla="*/ 116 h 126"/>
                  <a:gd name="T32" fmla="*/ 61 w 70"/>
                  <a:gd name="T33" fmla="*/ 114 h 126"/>
                  <a:gd name="T34" fmla="*/ 62 w 70"/>
                  <a:gd name="T35" fmla="*/ 112 h 126"/>
                  <a:gd name="T36" fmla="*/ 64 w 70"/>
                  <a:gd name="T37" fmla="*/ 107 h 126"/>
                  <a:gd name="T38" fmla="*/ 67 w 70"/>
                  <a:gd name="T39" fmla="*/ 99 h 126"/>
                  <a:gd name="T40" fmla="*/ 69 w 70"/>
                  <a:gd name="T41" fmla="*/ 81 h 126"/>
                  <a:gd name="T42" fmla="*/ 70 w 70"/>
                  <a:gd name="T43" fmla="*/ 63 h 126"/>
                  <a:gd name="T44" fmla="*/ 69 w 70"/>
                  <a:gd name="T45" fmla="*/ 58 h 126"/>
                  <a:gd name="T46" fmla="*/ 69 w 70"/>
                  <a:gd name="T47" fmla="*/ 47 h 126"/>
                  <a:gd name="T48" fmla="*/ 67 w 70"/>
                  <a:gd name="T49" fmla="*/ 28 h 126"/>
                  <a:gd name="T50" fmla="*/ 62 w 70"/>
                  <a:gd name="T51" fmla="*/ 16 h 126"/>
                  <a:gd name="T52" fmla="*/ 61 w 70"/>
                  <a:gd name="T53" fmla="*/ 12 h 126"/>
                  <a:gd name="T54" fmla="*/ 55 w 70"/>
                  <a:gd name="T55" fmla="*/ 7 h 126"/>
                  <a:gd name="T56" fmla="*/ 50 w 70"/>
                  <a:gd name="T57" fmla="*/ 5 h 126"/>
                  <a:gd name="T58" fmla="*/ 42 w 70"/>
                  <a:gd name="T59" fmla="*/ 1 h 126"/>
                  <a:gd name="T60" fmla="*/ 35 w 70"/>
                  <a:gd name="T61" fmla="*/ 0 h 126"/>
                  <a:gd name="T62" fmla="*/ 27 w 70"/>
                  <a:gd name="T63" fmla="*/ 1 h 126"/>
                  <a:gd name="T64" fmla="*/ 23 w 70"/>
                  <a:gd name="T65" fmla="*/ 2 h 126"/>
                  <a:gd name="T66" fmla="*/ 15 w 70"/>
                  <a:gd name="T67" fmla="*/ 7 h 126"/>
                  <a:gd name="T68" fmla="*/ 11 w 70"/>
                  <a:gd name="T69" fmla="*/ 11 h 126"/>
                  <a:gd name="T70" fmla="*/ 8 w 70"/>
                  <a:gd name="T71" fmla="*/ 14 h 126"/>
                  <a:gd name="T72" fmla="*/ 6 w 70"/>
                  <a:gd name="T73" fmla="*/ 20 h 126"/>
                  <a:gd name="T74" fmla="*/ 4 w 70"/>
                  <a:gd name="T75" fmla="*/ 27 h 126"/>
                  <a:gd name="T76" fmla="*/ 0 w 70"/>
                  <a:gd name="T77" fmla="*/ 46 h 126"/>
                  <a:gd name="T78" fmla="*/ 0 w 70"/>
                  <a:gd name="T79" fmla="*/ 63 h 126"/>
                  <a:gd name="T80" fmla="*/ 0 w 70"/>
                  <a:gd name="T81" fmla="*/ 63 h 126"/>
                  <a:gd name="T82" fmla="*/ 0 w 70"/>
                  <a:gd name="T83" fmla="*/ 63 h 12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0"/>
                  <a:gd name="T127" fmla="*/ 0 h 126"/>
                  <a:gd name="T128" fmla="*/ 70 w 70"/>
                  <a:gd name="T129" fmla="*/ 126 h 12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0" h="126">
                    <a:moveTo>
                      <a:pt x="0" y="63"/>
                    </a:moveTo>
                    <a:lnTo>
                      <a:pt x="0" y="69"/>
                    </a:lnTo>
                    <a:lnTo>
                      <a:pt x="0" y="81"/>
                    </a:lnTo>
                    <a:lnTo>
                      <a:pt x="2" y="99"/>
                    </a:lnTo>
                    <a:lnTo>
                      <a:pt x="7" y="112"/>
                    </a:lnTo>
                    <a:lnTo>
                      <a:pt x="10" y="114"/>
                    </a:lnTo>
                    <a:lnTo>
                      <a:pt x="11" y="116"/>
                    </a:lnTo>
                    <a:lnTo>
                      <a:pt x="14" y="120"/>
                    </a:lnTo>
                    <a:lnTo>
                      <a:pt x="23" y="124"/>
                    </a:lnTo>
                    <a:lnTo>
                      <a:pt x="32" y="126"/>
                    </a:lnTo>
                    <a:lnTo>
                      <a:pt x="36" y="126"/>
                    </a:lnTo>
                    <a:lnTo>
                      <a:pt x="37" y="126"/>
                    </a:lnTo>
                    <a:lnTo>
                      <a:pt x="42" y="126"/>
                    </a:lnTo>
                    <a:lnTo>
                      <a:pt x="46" y="124"/>
                    </a:lnTo>
                    <a:lnTo>
                      <a:pt x="50" y="122"/>
                    </a:lnTo>
                    <a:lnTo>
                      <a:pt x="58" y="116"/>
                    </a:lnTo>
                    <a:lnTo>
                      <a:pt x="61" y="114"/>
                    </a:lnTo>
                    <a:lnTo>
                      <a:pt x="62" y="112"/>
                    </a:lnTo>
                    <a:lnTo>
                      <a:pt x="64" y="107"/>
                    </a:lnTo>
                    <a:lnTo>
                      <a:pt x="67" y="99"/>
                    </a:lnTo>
                    <a:lnTo>
                      <a:pt x="69" y="81"/>
                    </a:lnTo>
                    <a:lnTo>
                      <a:pt x="70" y="63"/>
                    </a:lnTo>
                    <a:lnTo>
                      <a:pt x="69" y="58"/>
                    </a:lnTo>
                    <a:lnTo>
                      <a:pt x="69" y="47"/>
                    </a:lnTo>
                    <a:lnTo>
                      <a:pt x="67" y="28"/>
                    </a:lnTo>
                    <a:lnTo>
                      <a:pt x="62" y="16"/>
                    </a:lnTo>
                    <a:lnTo>
                      <a:pt x="61" y="12"/>
                    </a:lnTo>
                    <a:lnTo>
                      <a:pt x="55" y="7"/>
                    </a:lnTo>
                    <a:lnTo>
                      <a:pt x="50" y="5"/>
                    </a:lnTo>
                    <a:lnTo>
                      <a:pt x="42" y="1"/>
                    </a:lnTo>
                    <a:lnTo>
                      <a:pt x="35" y="0"/>
                    </a:lnTo>
                    <a:lnTo>
                      <a:pt x="27" y="1"/>
                    </a:lnTo>
                    <a:lnTo>
                      <a:pt x="23" y="2"/>
                    </a:lnTo>
                    <a:lnTo>
                      <a:pt x="15" y="7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6" y="20"/>
                    </a:lnTo>
                    <a:lnTo>
                      <a:pt x="4" y="27"/>
                    </a:lnTo>
                    <a:lnTo>
                      <a:pt x="0" y="46"/>
                    </a:lnTo>
                    <a:lnTo>
                      <a:pt x="0" y="6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9" name="Line 24"/>
              <p:cNvSpPr>
                <a:spLocks noChangeShapeType="1"/>
              </p:cNvSpPr>
              <p:nvPr/>
            </p:nvSpPr>
            <p:spPr bwMode="auto">
              <a:xfrm>
                <a:off x="7644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0" name="Line 25"/>
              <p:cNvSpPr>
                <a:spLocks noChangeShapeType="1"/>
              </p:cNvSpPr>
              <p:nvPr/>
            </p:nvSpPr>
            <p:spPr bwMode="auto">
              <a:xfrm>
                <a:off x="7815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1" name="Line 26"/>
              <p:cNvSpPr>
                <a:spLocks noChangeShapeType="1"/>
              </p:cNvSpPr>
              <p:nvPr/>
            </p:nvSpPr>
            <p:spPr bwMode="auto">
              <a:xfrm>
                <a:off x="7986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2" name="Line 27"/>
              <p:cNvSpPr>
                <a:spLocks noChangeShapeType="1"/>
              </p:cNvSpPr>
              <p:nvPr/>
            </p:nvSpPr>
            <p:spPr bwMode="auto">
              <a:xfrm>
                <a:off x="8158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3" name="Line 28"/>
              <p:cNvSpPr>
                <a:spLocks noChangeShapeType="1"/>
              </p:cNvSpPr>
              <p:nvPr/>
            </p:nvSpPr>
            <p:spPr bwMode="auto">
              <a:xfrm>
                <a:off x="8329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4" name="Line 29"/>
              <p:cNvSpPr>
                <a:spLocks noChangeShapeType="1"/>
              </p:cNvSpPr>
              <p:nvPr/>
            </p:nvSpPr>
            <p:spPr bwMode="auto">
              <a:xfrm>
                <a:off x="8501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5" name="Line 30"/>
              <p:cNvSpPr>
                <a:spLocks noChangeShapeType="1"/>
              </p:cNvSpPr>
              <p:nvPr/>
            </p:nvSpPr>
            <p:spPr bwMode="auto">
              <a:xfrm>
                <a:off x="8672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6" name="Line 31"/>
              <p:cNvSpPr>
                <a:spLocks noChangeShapeType="1"/>
              </p:cNvSpPr>
              <p:nvPr/>
            </p:nvSpPr>
            <p:spPr bwMode="auto">
              <a:xfrm>
                <a:off x="8843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7" name="Line 32"/>
              <p:cNvSpPr>
                <a:spLocks noChangeShapeType="1"/>
              </p:cNvSpPr>
              <p:nvPr/>
            </p:nvSpPr>
            <p:spPr bwMode="auto">
              <a:xfrm>
                <a:off x="9015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8" name="Line 33"/>
              <p:cNvSpPr>
                <a:spLocks noChangeShapeType="1"/>
              </p:cNvSpPr>
              <p:nvPr/>
            </p:nvSpPr>
            <p:spPr bwMode="auto">
              <a:xfrm>
                <a:off x="9186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9" name="Line 34"/>
              <p:cNvSpPr>
                <a:spLocks noChangeShapeType="1"/>
              </p:cNvSpPr>
              <p:nvPr/>
            </p:nvSpPr>
            <p:spPr bwMode="auto">
              <a:xfrm>
                <a:off x="9358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0" name="Line 35"/>
              <p:cNvSpPr>
                <a:spLocks noChangeShapeType="1"/>
              </p:cNvSpPr>
              <p:nvPr/>
            </p:nvSpPr>
            <p:spPr bwMode="auto">
              <a:xfrm>
                <a:off x="9529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1" name="Line 36"/>
              <p:cNvSpPr>
                <a:spLocks noChangeShapeType="1"/>
              </p:cNvSpPr>
              <p:nvPr/>
            </p:nvSpPr>
            <p:spPr bwMode="auto">
              <a:xfrm>
                <a:off x="9700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2" name="Line 37"/>
              <p:cNvSpPr>
                <a:spLocks noChangeShapeType="1"/>
              </p:cNvSpPr>
              <p:nvPr/>
            </p:nvSpPr>
            <p:spPr bwMode="auto">
              <a:xfrm>
                <a:off x="9872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3" name="Line 38"/>
              <p:cNvSpPr>
                <a:spLocks noChangeShapeType="1"/>
              </p:cNvSpPr>
              <p:nvPr/>
            </p:nvSpPr>
            <p:spPr bwMode="auto">
              <a:xfrm>
                <a:off x="10043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4" name="Line 39"/>
              <p:cNvSpPr>
                <a:spLocks noChangeShapeType="1"/>
              </p:cNvSpPr>
              <p:nvPr/>
            </p:nvSpPr>
            <p:spPr bwMode="auto">
              <a:xfrm>
                <a:off x="10215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5" name="Line 40"/>
              <p:cNvSpPr>
                <a:spLocks noChangeShapeType="1"/>
              </p:cNvSpPr>
              <p:nvPr/>
            </p:nvSpPr>
            <p:spPr bwMode="auto">
              <a:xfrm>
                <a:off x="10386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6" name="Line 41"/>
              <p:cNvSpPr>
                <a:spLocks noChangeShapeType="1"/>
              </p:cNvSpPr>
              <p:nvPr/>
            </p:nvSpPr>
            <p:spPr bwMode="auto">
              <a:xfrm>
                <a:off x="10557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7" name="Line 42"/>
              <p:cNvSpPr>
                <a:spLocks noChangeShapeType="1"/>
              </p:cNvSpPr>
              <p:nvPr/>
            </p:nvSpPr>
            <p:spPr bwMode="auto">
              <a:xfrm>
                <a:off x="10729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8" name="Line 43"/>
              <p:cNvSpPr>
                <a:spLocks noChangeShapeType="1"/>
              </p:cNvSpPr>
              <p:nvPr/>
            </p:nvSpPr>
            <p:spPr bwMode="auto">
              <a:xfrm>
                <a:off x="10900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9" name="Line 44"/>
              <p:cNvSpPr>
                <a:spLocks noChangeShapeType="1"/>
              </p:cNvSpPr>
              <p:nvPr/>
            </p:nvSpPr>
            <p:spPr bwMode="auto">
              <a:xfrm>
                <a:off x="11071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0" name="Line 45"/>
              <p:cNvSpPr>
                <a:spLocks noChangeShapeType="1"/>
              </p:cNvSpPr>
              <p:nvPr/>
            </p:nvSpPr>
            <p:spPr bwMode="auto">
              <a:xfrm>
                <a:off x="11243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1" name="Line 46"/>
              <p:cNvSpPr>
                <a:spLocks noChangeShapeType="1"/>
              </p:cNvSpPr>
              <p:nvPr/>
            </p:nvSpPr>
            <p:spPr bwMode="auto">
              <a:xfrm>
                <a:off x="11414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2" name="Line 47"/>
              <p:cNvSpPr>
                <a:spLocks noChangeShapeType="1"/>
              </p:cNvSpPr>
              <p:nvPr/>
            </p:nvSpPr>
            <p:spPr bwMode="auto">
              <a:xfrm>
                <a:off x="11584" y="9437"/>
                <a:ext cx="87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3" name="Line 48"/>
              <p:cNvSpPr>
                <a:spLocks noChangeShapeType="1"/>
              </p:cNvSpPr>
              <p:nvPr/>
            </p:nvSpPr>
            <p:spPr bwMode="auto">
              <a:xfrm>
                <a:off x="11757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4" name="Line 49"/>
              <p:cNvSpPr>
                <a:spLocks noChangeShapeType="1"/>
              </p:cNvSpPr>
              <p:nvPr/>
            </p:nvSpPr>
            <p:spPr bwMode="auto">
              <a:xfrm>
                <a:off x="11928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5" name="Line 50"/>
              <p:cNvSpPr>
                <a:spLocks noChangeShapeType="1"/>
              </p:cNvSpPr>
              <p:nvPr/>
            </p:nvSpPr>
            <p:spPr bwMode="auto">
              <a:xfrm>
                <a:off x="12100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6" name="Line 51"/>
              <p:cNvSpPr>
                <a:spLocks noChangeShapeType="1"/>
              </p:cNvSpPr>
              <p:nvPr/>
            </p:nvSpPr>
            <p:spPr bwMode="auto">
              <a:xfrm>
                <a:off x="12271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7" name="Line 52"/>
              <p:cNvSpPr>
                <a:spLocks noChangeShapeType="1"/>
              </p:cNvSpPr>
              <p:nvPr/>
            </p:nvSpPr>
            <p:spPr bwMode="auto">
              <a:xfrm>
                <a:off x="12443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8" name="Line 53"/>
              <p:cNvSpPr>
                <a:spLocks noChangeShapeType="1"/>
              </p:cNvSpPr>
              <p:nvPr/>
            </p:nvSpPr>
            <p:spPr bwMode="auto">
              <a:xfrm>
                <a:off x="12537" y="9504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9" name="Line 54"/>
              <p:cNvSpPr>
                <a:spLocks noChangeShapeType="1"/>
              </p:cNvSpPr>
              <p:nvPr/>
            </p:nvSpPr>
            <p:spPr bwMode="auto">
              <a:xfrm>
                <a:off x="12537" y="9653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0" name="Line 55"/>
              <p:cNvSpPr>
                <a:spLocks noChangeShapeType="1"/>
              </p:cNvSpPr>
              <p:nvPr/>
            </p:nvSpPr>
            <p:spPr bwMode="auto">
              <a:xfrm>
                <a:off x="12537" y="9802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1" name="Line 56"/>
              <p:cNvSpPr>
                <a:spLocks noChangeShapeType="1"/>
              </p:cNvSpPr>
              <p:nvPr/>
            </p:nvSpPr>
            <p:spPr bwMode="auto">
              <a:xfrm>
                <a:off x="12537" y="9951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2" name="Line 57"/>
              <p:cNvSpPr>
                <a:spLocks noChangeShapeType="1"/>
              </p:cNvSpPr>
              <p:nvPr/>
            </p:nvSpPr>
            <p:spPr bwMode="auto">
              <a:xfrm>
                <a:off x="12537" y="10100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3" name="Line 58"/>
              <p:cNvSpPr>
                <a:spLocks noChangeShapeType="1"/>
              </p:cNvSpPr>
              <p:nvPr/>
            </p:nvSpPr>
            <p:spPr bwMode="auto">
              <a:xfrm>
                <a:off x="12537" y="10249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4" name="Line 59"/>
              <p:cNvSpPr>
                <a:spLocks noChangeShapeType="1"/>
              </p:cNvSpPr>
              <p:nvPr/>
            </p:nvSpPr>
            <p:spPr bwMode="auto">
              <a:xfrm>
                <a:off x="12537" y="10398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5" name="Line 60"/>
              <p:cNvSpPr>
                <a:spLocks noChangeShapeType="1"/>
              </p:cNvSpPr>
              <p:nvPr/>
            </p:nvSpPr>
            <p:spPr bwMode="auto">
              <a:xfrm>
                <a:off x="12537" y="10547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6" name="Line 61"/>
              <p:cNvSpPr>
                <a:spLocks noChangeShapeType="1"/>
              </p:cNvSpPr>
              <p:nvPr/>
            </p:nvSpPr>
            <p:spPr bwMode="auto">
              <a:xfrm>
                <a:off x="12537" y="10696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7" name="Line 62"/>
              <p:cNvSpPr>
                <a:spLocks noChangeShapeType="1"/>
              </p:cNvSpPr>
              <p:nvPr/>
            </p:nvSpPr>
            <p:spPr bwMode="auto">
              <a:xfrm>
                <a:off x="12537" y="10845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8" name="Line 63"/>
              <p:cNvSpPr>
                <a:spLocks noChangeShapeType="1"/>
              </p:cNvSpPr>
              <p:nvPr/>
            </p:nvSpPr>
            <p:spPr bwMode="auto">
              <a:xfrm>
                <a:off x="12537" y="10994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9" name="Line 64"/>
              <p:cNvSpPr>
                <a:spLocks noChangeShapeType="1"/>
              </p:cNvSpPr>
              <p:nvPr/>
            </p:nvSpPr>
            <p:spPr bwMode="auto">
              <a:xfrm>
                <a:off x="12537" y="11143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0" name="Line 65"/>
              <p:cNvSpPr>
                <a:spLocks noChangeShapeType="1"/>
              </p:cNvSpPr>
              <p:nvPr/>
            </p:nvSpPr>
            <p:spPr bwMode="auto">
              <a:xfrm>
                <a:off x="12537" y="11292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1" name="Line 66"/>
              <p:cNvSpPr>
                <a:spLocks noChangeShapeType="1"/>
              </p:cNvSpPr>
              <p:nvPr/>
            </p:nvSpPr>
            <p:spPr bwMode="auto">
              <a:xfrm>
                <a:off x="12537" y="11441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2" name="Line 67"/>
              <p:cNvSpPr>
                <a:spLocks noChangeShapeType="1"/>
              </p:cNvSpPr>
              <p:nvPr/>
            </p:nvSpPr>
            <p:spPr bwMode="auto">
              <a:xfrm>
                <a:off x="12537" y="11590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3" name="Line 68"/>
              <p:cNvSpPr>
                <a:spLocks noChangeShapeType="1"/>
              </p:cNvSpPr>
              <p:nvPr/>
            </p:nvSpPr>
            <p:spPr bwMode="auto">
              <a:xfrm>
                <a:off x="12537" y="11740"/>
                <a:ext cx="1" cy="74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4" name="Line 69"/>
              <p:cNvSpPr>
                <a:spLocks noChangeShapeType="1"/>
              </p:cNvSpPr>
              <p:nvPr/>
            </p:nvSpPr>
            <p:spPr bwMode="auto">
              <a:xfrm>
                <a:off x="12537" y="11889"/>
                <a:ext cx="1" cy="46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5" name="Line 70"/>
              <p:cNvSpPr>
                <a:spLocks noChangeShapeType="1"/>
              </p:cNvSpPr>
              <p:nvPr/>
            </p:nvSpPr>
            <p:spPr bwMode="auto">
              <a:xfrm>
                <a:off x="7644" y="9437"/>
                <a:ext cx="5382" cy="1"/>
              </a:xfrm>
              <a:prstGeom prst="line">
                <a:avLst/>
              </a:prstGeom>
              <a:noFill/>
              <a:ln w="2730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6" name="Line 71"/>
              <p:cNvSpPr>
                <a:spLocks noChangeShapeType="1"/>
              </p:cNvSpPr>
              <p:nvPr/>
            </p:nvSpPr>
            <p:spPr bwMode="auto">
              <a:xfrm flipV="1">
                <a:off x="7643" y="10903"/>
                <a:ext cx="1" cy="1032"/>
              </a:xfrm>
              <a:prstGeom prst="line">
                <a:avLst/>
              </a:prstGeom>
              <a:noFill/>
              <a:ln w="603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7" name="Freeform 72"/>
              <p:cNvSpPr>
                <a:spLocks/>
              </p:cNvSpPr>
              <p:nvPr/>
            </p:nvSpPr>
            <p:spPr bwMode="auto">
              <a:xfrm>
                <a:off x="7621" y="9547"/>
                <a:ext cx="3489" cy="1661"/>
              </a:xfrm>
              <a:custGeom>
                <a:avLst/>
                <a:gdLst>
                  <a:gd name="T0" fmla="*/ 0 w 3489"/>
                  <a:gd name="T1" fmla="*/ 0 h 1661"/>
                  <a:gd name="T2" fmla="*/ 58 w 3489"/>
                  <a:gd name="T3" fmla="*/ 184 h 1661"/>
                  <a:gd name="T4" fmla="*/ 217 w 3489"/>
                  <a:gd name="T5" fmla="*/ 522 h 1661"/>
                  <a:gd name="T6" fmla="*/ 692 w 3489"/>
                  <a:gd name="T7" fmla="*/ 1080 h 1661"/>
                  <a:gd name="T8" fmla="*/ 1376 w 3489"/>
                  <a:gd name="T9" fmla="*/ 1475 h 1661"/>
                  <a:gd name="T10" fmla="*/ 1579 w 3489"/>
                  <a:gd name="T11" fmla="*/ 1548 h 1661"/>
                  <a:gd name="T12" fmla="*/ 1746 w 3489"/>
                  <a:gd name="T13" fmla="*/ 1598 h 1661"/>
                  <a:gd name="T14" fmla="*/ 2078 w 3489"/>
                  <a:gd name="T15" fmla="*/ 1661 h 1661"/>
                  <a:gd name="T16" fmla="*/ 2722 w 3489"/>
                  <a:gd name="T17" fmla="*/ 1640 h 1661"/>
                  <a:gd name="T18" fmla="*/ 3339 w 3489"/>
                  <a:gd name="T19" fmla="*/ 1423 h 1661"/>
                  <a:gd name="T20" fmla="*/ 3489 w 3489"/>
                  <a:gd name="T21" fmla="*/ 1338 h 16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489"/>
                  <a:gd name="T34" fmla="*/ 0 h 1661"/>
                  <a:gd name="T35" fmla="*/ 3489 w 3489"/>
                  <a:gd name="T36" fmla="*/ 1661 h 16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489" h="1661">
                    <a:moveTo>
                      <a:pt x="0" y="0"/>
                    </a:moveTo>
                    <a:lnTo>
                      <a:pt x="58" y="184"/>
                    </a:lnTo>
                    <a:lnTo>
                      <a:pt x="217" y="522"/>
                    </a:lnTo>
                    <a:lnTo>
                      <a:pt x="692" y="1080"/>
                    </a:lnTo>
                    <a:lnTo>
                      <a:pt x="1376" y="1475"/>
                    </a:lnTo>
                    <a:lnTo>
                      <a:pt x="1579" y="1548"/>
                    </a:lnTo>
                    <a:lnTo>
                      <a:pt x="1746" y="1598"/>
                    </a:lnTo>
                    <a:lnTo>
                      <a:pt x="2078" y="1661"/>
                    </a:lnTo>
                    <a:lnTo>
                      <a:pt x="2722" y="1640"/>
                    </a:lnTo>
                    <a:lnTo>
                      <a:pt x="3339" y="1423"/>
                    </a:lnTo>
                    <a:lnTo>
                      <a:pt x="3489" y="1338"/>
                    </a:lnTo>
                  </a:path>
                </a:pathLst>
              </a:custGeom>
              <a:noFill/>
              <a:ln w="273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8" name="Freeform 73"/>
              <p:cNvSpPr>
                <a:spLocks/>
              </p:cNvSpPr>
              <p:nvPr/>
            </p:nvSpPr>
            <p:spPr bwMode="auto">
              <a:xfrm>
                <a:off x="11110" y="8286"/>
                <a:ext cx="1842" cy="2579"/>
              </a:xfrm>
              <a:custGeom>
                <a:avLst/>
                <a:gdLst>
                  <a:gd name="T0" fmla="*/ 0 w 1842"/>
                  <a:gd name="T1" fmla="*/ 2579 h 2579"/>
                  <a:gd name="T2" fmla="*/ 152 w 1842"/>
                  <a:gd name="T3" fmla="*/ 2470 h 2579"/>
                  <a:gd name="T4" fmla="*/ 429 w 1842"/>
                  <a:gd name="T5" fmla="*/ 2256 h 2579"/>
                  <a:gd name="T6" fmla="*/ 897 w 1842"/>
                  <a:gd name="T7" fmla="*/ 1814 h 2579"/>
                  <a:gd name="T8" fmla="*/ 1304 w 1842"/>
                  <a:gd name="T9" fmla="*/ 1296 h 2579"/>
                  <a:gd name="T10" fmla="*/ 1404 w 1842"/>
                  <a:gd name="T11" fmla="*/ 1147 h 2579"/>
                  <a:gd name="T12" fmla="*/ 1464 w 1842"/>
                  <a:gd name="T13" fmla="*/ 1050 h 2579"/>
                  <a:gd name="T14" fmla="*/ 1569 w 1842"/>
                  <a:gd name="T15" fmla="*/ 865 h 2579"/>
                  <a:gd name="T16" fmla="*/ 1724 w 1842"/>
                  <a:gd name="T17" fmla="*/ 504 h 2579"/>
                  <a:gd name="T18" fmla="*/ 1823 w 1842"/>
                  <a:gd name="T19" fmla="*/ 110 h 2579"/>
                  <a:gd name="T20" fmla="*/ 1842 w 1842"/>
                  <a:gd name="T21" fmla="*/ 0 h 25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2"/>
                  <a:gd name="T34" fmla="*/ 0 h 2579"/>
                  <a:gd name="T35" fmla="*/ 1842 w 1842"/>
                  <a:gd name="T36" fmla="*/ 2579 h 25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2" h="2579">
                    <a:moveTo>
                      <a:pt x="0" y="2579"/>
                    </a:moveTo>
                    <a:lnTo>
                      <a:pt x="152" y="2470"/>
                    </a:lnTo>
                    <a:lnTo>
                      <a:pt x="429" y="2256"/>
                    </a:lnTo>
                    <a:lnTo>
                      <a:pt x="897" y="1814"/>
                    </a:lnTo>
                    <a:lnTo>
                      <a:pt x="1304" y="1296"/>
                    </a:lnTo>
                    <a:lnTo>
                      <a:pt x="1404" y="1147"/>
                    </a:lnTo>
                    <a:lnTo>
                      <a:pt x="1464" y="1050"/>
                    </a:lnTo>
                    <a:lnTo>
                      <a:pt x="1569" y="865"/>
                    </a:lnTo>
                    <a:lnTo>
                      <a:pt x="1724" y="504"/>
                    </a:lnTo>
                    <a:lnTo>
                      <a:pt x="1823" y="110"/>
                    </a:lnTo>
                    <a:lnTo>
                      <a:pt x="1842" y="0"/>
                    </a:lnTo>
                  </a:path>
                </a:pathLst>
              </a:custGeom>
              <a:noFill/>
              <a:ln w="273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9" name="Freeform 74"/>
              <p:cNvSpPr>
                <a:spLocks/>
              </p:cNvSpPr>
              <p:nvPr/>
            </p:nvSpPr>
            <p:spPr bwMode="auto">
              <a:xfrm>
                <a:off x="11110" y="8266"/>
                <a:ext cx="1842" cy="2619"/>
              </a:xfrm>
              <a:custGeom>
                <a:avLst/>
                <a:gdLst>
                  <a:gd name="T0" fmla="*/ 0 w 1842"/>
                  <a:gd name="T1" fmla="*/ 2619 h 2619"/>
                  <a:gd name="T2" fmla="*/ 152 w 1842"/>
                  <a:gd name="T3" fmla="*/ 2509 h 2619"/>
                  <a:gd name="T4" fmla="*/ 429 w 1842"/>
                  <a:gd name="T5" fmla="*/ 2292 h 2619"/>
                  <a:gd name="T6" fmla="*/ 898 w 1842"/>
                  <a:gd name="T7" fmla="*/ 1842 h 2619"/>
                  <a:gd name="T8" fmla="*/ 1304 w 1842"/>
                  <a:gd name="T9" fmla="*/ 1318 h 2619"/>
                  <a:gd name="T10" fmla="*/ 1404 w 1842"/>
                  <a:gd name="T11" fmla="*/ 1167 h 2619"/>
                  <a:gd name="T12" fmla="*/ 1465 w 1842"/>
                  <a:gd name="T13" fmla="*/ 1068 h 2619"/>
                  <a:gd name="T14" fmla="*/ 1569 w 1842"/>
                  <a:gd name="T15" fmla="*/ 880 h 2619"/>
                  <a:gd name="T16" fmla="*/ 1725 w 1842"/>
                  <a:gd name="T17" fmla="*/ 513 h 2619"/>
                  <a:gd name="T18" fmla="*/ 1823 w 1842"/>
                  <a:gd name="T19" fmla="*/ 112 h 2619"/>
                  <a:gd name="T20" fmla="*/ 1842 w 1842"/>
                  <a:gd name="T21" fmla="*/ 0 h 26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2"/>
                  <a:gd name="T34" fmla="*/ 0 h 2619"/>
                  <a:gd name="T35" fmla="*/ 1842 w 1842"/>
                  <a:gd name="T36" fmla="*/ 2619 h 26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2" h="2619">
                    <a:moveTo>
                      <a:pt x="0" y="2619"/>
                    </a:moveTo>
                    <a:lnTo>
                      <a:pt x="152" y="2509"/>
                    </a:lnTo>
                    <a:lnTo>
                      <a:pt x="429" y="2292"/>
                    </a:lnTo>
                    <a:lnTo>
                      <a:pt x="898" y="1842"/>
                    </a:lnTo>
                    <a:lnTo>
                      <a:pt x="1304" y="1318"/>
                    </a:lnTo>
                    <a:lnTo>
                      <a:pt x="1404" y="1167"/>
                    </a:lnTo>
                    <a:lnTo>
                      <a:pt x="1465" y="1068"/>
                    </a:lnTo>
                    <a:lnTo>
                      <a:pt x="1569" y="880"/>
                    </a:lnTo>
                    <a:lnTo>
                      <a:pt x="1725" y="513"/>
                    </a:lnTo>
                    <a:lnTo>
                      <a:pt x="1823" y="112"/>
                    </a:lnTo>
                    <a:lnTo>
                      <a:pt x="1842" y="0"/>
                    </a:lnTo>
                  </a:path>
                </a:pathLst>
              </a:custGeom>
              <a:noFill/>
              <a:ln w="603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0" name="Freeform 75"/>
              <p:cNvSpPr>
                <a:spLocks/>
              </p:cNvSpPr>
              <p:nvPr/>
            </p:nvSpPr>
            <p:spPr bwMode="auto">
              <a:xfrm>
                <a:off x="13307" y="9363"/>
                <a:ext cx="169" cy="154"/>
              </a:xfrm>
              <a:custGeom>
                <a:avLst/>
                <a:gdLst>
                  <a:gd name="T0" fmla="*/ 0 w 169"/>
                  <a:gd name="T1" fmla="*/ 154 h 154"/>
                  <a:gd name="T2" fmla="*/ 0 w 169"/>
                  <a:gd name="T3" fmla="*/ 0 h 154"/>
                  <a:gd name="T4" fmla="*/ 35 w 169"/>
                  <a:gd name="T5" fmla="*/ 0 h 154"/>
                  <a:gd name="T6" fmla="*/ 77 w 169"/>
                  <a:gd name="T7" fmla="*/ 109 h 154"/>
                  <a:gd name="T8" fmla="*/ 77 w 169"/>
                  <a:gd name="T9" fmla="*/ 112 h 154"/>
                  <a:gd name="T10" fmla="*/ 79 w 169"/>
                  <a:gd name="T11" fmla="*/ 116 h 154"/>
                  <a:gd name="T12" fmla="*/ 82 w 169"/>
                  <a:gd name="T13" fmla="*/ 125 h 154"/>
                  <a:gd name="T14" fmla="*/ 84 w 169"/>
                  <a:gd name="T15" fmla="*/ 131 h 154"/>
                  <a:gd name="T16" fmla="*/ 85 w 169"/>
                  <a:gd name="T17" fmla="*/ 132 h 154"/>
                  <a:gd name="T18" fmla="*/ 85 w 169"/>
                  <a:gd name="T19" fmla="*/ 131 h 154"/>
                  <a:gd name="T20" fmla="*/ 87 w 169"/>
                  <a:gd name="T21" fmla="*/ 128 h 154"/>
                  <a:gd name="T22" fmla="*/ 89 w 169"/>
                  <a:gd name="T23" fmla="*/ 119 h 154"/>
                  <a:gd name="T24" fmla="*/ 94 w 169"/>
                  <a:gd name="T25" fmla="*/ 110 h 154"/>
                  <a:gd name="T26" fmla="*/ 95 w 169"/>
                  <a:gd name="T27" fmla="*/ 107 h 154"/>
                  <a:gd name="T28" fmla="*/ 138 w 169"/>
                  <a:gd name="T29" fmla="*/ 0 h 154"/>
                  <a:gd name="T30" fmla="*/ 169 w 169"/>
                  <a:gd name="T31" fmla="*/ 0 h 154"/>
                  <a:gd name="T32" fmla="*/ 169 w 169"/>
                  <a:gd name="T33" fmla="*/ 154 h 154"/>
                  <a:gd name="T34" fmla="*/ 146 w 169"/>
                  <a:gd name="T35" fmla="*/ 154 h 154"/>
                  <a:gd name="T36" fmla="*/ 146 w 169"/>
                  <a:gd name="T37" fmla="*/ 25 h 154"/>
                  <a:gd name="T38" fmla="*/ 95 w 169"/>
                  <a:gd name="T39" fmla="*/ 154 h 154"/>
                  <a:gd name="T40" fmla="*/ 73 w 169"/>
                  <a:gd name="T41" fmla="*/ 154 h 154"/>
                  <a:gd name="T42" fmla="*/ 22 w 169"/>
                  <a:gd name="T43" fmla="*/ 23 h 154"/>
                  <a:gd name="T44" fmla="*/ 22 w 169"/>
                  <a:gd name="T45" fmla="*/ 154 h 154"/>
                  <a:gd name="T46" fmla="*/ 0 w 169"/>
                  <a:gd name="T47" fmla="*/ 154 h 154"/>
                  <a:gd name="T48" fmla="*/ 0 w 169"/>
                  <a:gd name="T49" fmla="*/ 154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9"/>
                  <a:gd name="T76" fmla="*/ 0 h 154"/>
                  <a:gd name="T77" fmla="*/ 169 w 169"/>
                  <a:gd name="T78" fmla="*/ 154 h 1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9" h="154">
                    <a:moveTo>
                      <a:pt x="0" y="154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77" y="109"/>
                    </a:lnTo>
                    <a:lnTo>
                      <a:pt x="77" y="112"/>
                    </a:lnTo>
                    <a:lnTo>
                      <a:pt x="79" y="116"/>
                    </a:lnTo>
                    <a:lnTo>
                      <a:pt x="82" y="125"/>
                    </a:lnTo>
                    <a:lnTo>
                      <a:pt x="84" y="131"/>
                    </a:lnTo>
                    <a:lnTo>
                      <a:pt x="85" y="132"/>
                    </a:lnTo>
                    <a:lnTo>
                      <a:pt x="85" y="131"/>
                    </a:lnTo>
                    <a:lnTo>
                      <a:pt x="87" y="128"/>
                    </a:lnTo>
                    <a:lnTo>
                      <a:pt x="89" y="119"/>
                    </a:lnTo>
                    <a:lnTo>
                      <a:pt x="94" y="110"/>
                    </a:lnTo>
                    <a:lnTo>
                      <a:pt x="95" y="107"/>
                    </a:lnTo>
                    <a:lnTo>
                      <a:pt x="138" y="0"/>
                    </a:lnTo>
                    <a:lnTo>
                      <a:pt x="169" y="0"/>
                    </a:lnTo>
                    <a:lnTo>
                      <a:pt x="169" y="154"/>
                    </a:lnTo>
                    <a:lnTo>
                      <a:pt x="146" y="154"/>
                    </a:lnTo>
                    <a:lnTo>
                      <a:pt x="146" y="25"/>
                    </a:lnTo>
                    <a:lnTo>
                      <a:pt x="95" y="154"/>
                    </a:lnTo>
                    <a:lnTo>
                      <a:pt x="73" y="154"/>
                    </a:lnTo>
                    <a:lnTo>
                      <a:pt x="22" y="23"/>
                    </a:lnTo>
                    <a:lnTo>
                      <a:pt x="22" y="154"/>
                    </a:lnTo>
                    <a:lnTo>
                      <a:pt x="0" y="154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1" name="Freeform 76"/>
              <p:cNvSpPr>
                <a:spLocks noEditPoints="1"/>
              </p:cNvSpPr>
              <p:nvPr/>
            </p:nvSpPr>
            <p:spPr bwMode="auto">
              <a:xfrm>
                <a:off x="13534" y="9363"/>
                <a:ext cx="156" cy="154"/>
              </a:xfrm>
              <a:custGeom>
                <a:avLst/>
                <a:gdLst>
                  <a:gd name="T0" fmla="*/ 0 w 156"/>
                  <a:gd name="T1" fmla="*/ 0 h 154"/>
                  <a:gd name="T2" fmla="*/ 82 w 156"/>
                  <a:gd name="T3" fmla="*/ 1 h 154"/>
                  <a:gd name="T4" fmla="*/ 101 w 156"/>
                  <a:gd name="T5" fmla="*/ 2 h 154"/>
                  <a:gd name="T6" fmla="*/ 114 w 156"/>
                  <a:gd name="T7" fmla="*/ 4 h 154"/>
                  <a:gd name="T8" fmla="*/ 119 w 156"/>
                  <a:gd name="T9" fmla="*/ 8 h 154"/>
                  <a:gd name="T10" fmla="*/ 132 w 156"/>
                  <a:gd name="T11" fmla="*/ 18 h 154"/>
                  <a:gd name="T12" fmla="*/ 137 w 156"/>
                  <a:gd name="T13" fmla="*/ 25 h 154"/>
                  <a:gd name="T14" fmla="*/ 140 w 156"/>
                  <a:gd name="T15" fmla="*/ 41 h 154"/>
                  <a:gd name="T16" fmla="*/ 140 w 156"/>
                  <a:gd name="T17" fmla="*/ 45 h 154"/>
                  <a:gd name="T18" fmla="*/ 137 w 156"/>
                  <a:gd name="T19" fmla="*/ 59 h 154"/>
                  <a:gd name="T20" fmla="*/ 130 w 156"/>
                  <a:gd name="T21" fmla="*/ 70 h 154"/>
                  <a:gd name="T22" fmla="*/ 121 w 156"/>
                  <a:gd name="T23" fmla="*/ 75 h 154"/>
                  <a:gd name="T24" fmla="*/ 95 w 156"/>
                  <a:gd name="T25" fmla="*/ 84 h 154"/>
                  <a:gd name="T26" fmla="*/ 93 w 156"/>
                  <a:gd name="T27" fmla="*/ 85 h 154"/>
                  <a:gd name="T28" fmla="*/ 100 w 156"/>
                  <a:gd name="T29" fmla="*/ 89 h 154"/>
                  <a:gd name="T30" fmla="*/ 106 w 156"/>
                  <a:gd name="T31" fmla="*/ 91 h 154"/>
                  <a:gd name="T32" fmla="*/ 111 w 156"/>
                  <a:gd name="T33" fmla="*/ 97 h 154"/>
                  <a:gd name="T34" fmla="*/ 123 w 156"/>
                  <a:gd name="T35" fmla="*/ 111 h 154"/>
                  <a:gd name="T36" fmla="*/ 156 w 156"/>
                  <a:gd name="T37" fmla="*/ 154 h 154"/>
                  <a:gd name="T38" fmla="*/ 102 w 156"/>
                  <a:gd name="T39" fmla="*/ 122 h 154"/>
                  <a:gd name="T40" fmla="*/ 98 w 156"/>
                  <a:gd name="T41" fmla="*/ 116 h 154"/>
                  <a:gd name="T42" fmla="*/ 87 w 156"/>
                  <a:gd name="T43" fmla="*/ 103 h 154"/>
                  <a:gd name="T44" fmla="*/ 85 w 156"/>
                  <a:gd name="T45" fmla="*/ 100 h 154"/>
                  <a:gd name="T46" fmla="*/ 79 w 156"/>
                  <a:gd name="T47" fmla="*/ 95 h 154"/>
                  <a:gd name="T48" fmla="*/ 74 w 156"/>
                  <a:gd name="T49" fmla="*/ 90 h 154"/>
                  <a:gd name="T50" fmla="*/ 67 w 156"/>
                  <a:gd name="T51" fmla="*/ 88 h 154"/>
                  <a:gd name="T52" fmla="*/ 63 w 156"/>
                  <a:gd name="T53" fmla="*/ 86 h 154"/>
                  <a:gd name="T54" fmla="*/ 61 w 156"/>
                  <a:gd name="T55" fmla="*/ 86 h 154"/>
                  <a:gd name="T56" fmla="*/ 51 w 156"/>
                  <a:gd name="T57" fmla="*/ 86 h 154"/>
                  <a:gd name="T58" fmla="*/ 24 w 156"/>
                  <a:gd name="T59" fmla="*/ 85 h 154"/>
                  <a:gd name="T60" fmla="*/ 0 w 156"/>
                  <a:gd name="T61" fmla="*/ 154 h 154"/>
                  <a:gd name="T62" fmla="*/ 24 w 156"/>
                  <a:gd name="T63" fmla="*/ 68 h 154"/>
                  <a:gd name="T64" fmla="*/ 76 w 156"/>
                  <a:gd name="T65" fmla="*/ 68 h 154"/>
                  <a:gd name="T66" fmla="*/ 89 w 156"/>
                  <a:gd name="T67" fmla="*/ 68 h 154"/>
                  <a:gd name="T68" fmla="*/ 99 w 156"/>
                  <a:gd name="T69" fmla="*/ 66 h 154"/>
                  <a:gd name="T70" fmla="*/ 102 w 156"/>
                  <a:gd name="T71" fmla="*/ 65 h 154"/>
                  <a:gd name="T72" fmla="*/ 112 w 156"/>
                  <a:gd name="T73" fmla="*/ 57 h 154"/>
                  <a:gd name="T74" fmla="*/ 114 w 156"/>
                  <a:gd name="T75" fmla="*/ 53 h 154"/>
                  <a:gd name="T76" fmla="*/ 117 w 156"/>
                  <a:gd name="T77" fmla="*/ 44 h 154"/>
                  <a:gd name="T78" fmla="*/ 117 w 156"/>
                  <a:gd name="T79" fmla="*/ 38 h 154"/>
                  <a:gd name="T80" fmla="*/ 112 w 156"/>
                  <a:gd name="T81" fmla="*/ 28 h 154"/>
                  <a:gd name="T82" fmla="*/ 106 w 156"/>
                  <a:gd name="T83" fmla="*/ 23 h 154"/>
                  <a:gd name="T84" fmla="*/ 93 w 156"/>
                  <a:gd name="T85" fmla="*/ 19 h 154"/>
                  <a:gd name="T86" fmla="*/ 80 w 156"/>
                  <a:gd name="T87" fmla="*/ 17 h 154"/>
                  <a:gd name="T88" fmla="*/ 24 w 156"/>
                  <a:gd name="T89" fmla="*/ 68 h 15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56"/>
                  <a:gd name="T136" fmla="*/ 0 h 154"/>
                  <a:gd name="T137" fmla="*/ 156 w 156"/>
                  <a:gd name="T138" fmla="*/ 154 h 15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56" h="154">
                    <a:moveTo>
                      <a:pt x="0" y="154"/>
                    </a:moveTo>
                    <a:lnTo>
                      <a:pt x="0" y="0"/>
                    </a:lnTo>
                    <a:lnTo>
                      <a:pt x="79" y="0"/>
                    </a:lnTo>
                    <a:lnTo>
                      <a:pt x="82" y="1"/>
                    </a:lnTo>
                    <a:lnTo>
                      <a:pt x="89" y="1"/>
                    </a:lnTo>
                    <a:lnTo>
                      <a:pt x="101" y="2"/>
                    </a:lnTo>
                    <a:lnTo>
                      <a:pt x="112" y="4"/>
                    </a:lnTo>
                    <a:lnTo>
                      <a:pt x="114" y="4"/>
                    </a:lnTo>
                    <a:lnTo>
                      <a:pt x="115" y="6"/>
                    </a:lnTo>
                    <a:lnTo>
                      <a:pt x="119" y="8"/>
                    </a:lnTo>
                    <a:lnTo>
                      <a:pt x="126" y="12"/>
                    </a:lnTo>
                    <a:lnTo>
                      <a:pt x="132" y="18"/>
                    </a:lnTo>
                    <a:lnTo>
                      <a:pt x="134" y="19"/>
                    </a:lnTo>
                    <a:lnTo>
                      <a:pt x="137" y="25"/>
                    </a:lnTo>
                    <a:lnTo>
                      <a:pt x="139" y="32"/>
                    </a:lnTo>
                    <a:lnTo>
                      <a:pt x="140" y="41"/>
                    </a:lnTo>
                    <a:lnTo>
                      <a:pt x="142" y="42"/>
                    </a:lnTo>
                    <a:lnTo>
                      <a:pt x="140" y="45"/>
                    </a:lnTo>
                    <a:lnTo>
                      <a:pt x="140" y="50"/>
                    </a:lnTo>
                    <a:lnTo>
                      <a:pt x="137" y="59"/>
                    </a:lnTo>
                    <a:lnTo>
                      <a:pt x="131" y="69"/>
                    </a:lnTo>
                    <a:lnTo>
                      <a:pt x="130" y="70"/>
                    </a:lnTo>
                    <a:lnTo>
                      <a:pt x="127" y="72"/>
                    </a:lnTo>
                    <a:lnTo>
                      <a:pt x="121" y="75"/>
                    </a:lnTo>
                    <a:lnTo>
                      <a:pt x="110" y="81"/>
                    </a:lnTo>
                    <a:lnTo>
                      <a:pt x="95" y="84"/>
                    </a:lnTo>
                    <a:lnTo>
                      <a:pt x="92" y="84"/>
                    </a:lnTo>
                    <a:lnTo>
                      <a:pt x="93" y="85"/>
                    </a:lnTo>
                    <a:lnTo>
                      <a:pt x="95" y="86"/>
                    </a:lnTo>
                    <a:lnTo>
                      <a:pt x="100" y="89"/>
                    </a:lnTo>
                    <a:lnTo>
                      <a:pt x="105" y="91"/>
                    </a:lnTo>
                    <a:lnTo>
                      <a:pt x="106" y="91"/>
                    </a:lnTo>
                    <a:lnTo>
                      <a:pt x="107" y="93"/>
                    </a:lnTo>
                    <a:lnTo>
                      <a:pt x="111" y="97"/>
                    </a:lnTo>
                    <a:lnTo>
                      <a:pt x="117" y="103"/>
                    </a:lnTo>
                    <a:lnTo>
                      <a:pt x="123" y="111"/>
                    </a:lnTo>
                    <a:lnTo>
                      <a:pt x="125" y="112"/>
                    </a:lnTo>
                    <a:lnTo>
                      <a:pt x="156" y="154"/>
                    </a:lnTo>
                    <a:lnTo>
                      <a:pt x="126" y="154"/>
                    </a:lnTo>
                    <a:lnTo>
                      <a:pt x="102" y="122"/>
                    </a:lnTo>
                    <a:lnTo>
                      <a:pt x="100" y="120"/>
                    </a:lnTo>
                    <a:lnTo>
                      <a:pt x="98" y="116"/>
                    </a:lnTo>
                    <a:lnTo>
                      <a:pt x="92" y="109"/>
                    </a:lnTo>
                    <a:lnTo>
                      <a:pt x="87" y="103"/>
                    </a:lnTo>
                    <a:lnTo>
                      <a:pt x="86" y="101"/>
                    </a:lnTo>
                    <a:lnTo>
                      <a:pt x="85" y="100"/>
                    </a:lnTo>
                    <a:lnTo>
                      <a:pt x="82" y="98"/>
                    </a:lnTo>
                    <a:lnTo>
                      <a:pt x="79" y="95"/>
                    </a:lnTo>
                    <a:lnTo>
                      <a:pt x="74" y="91"/>
                    </a:lnTo>
                    <a:lnTo>
                      <a:pt x="74" y="90"/>
                    </a:lnTo>
                    <a:lnTo>
                      <a:pt x="70" y="89"/>
                    </a:lnTo>
                    <a:lnTo>
                      <a:pt x="67" y="88"/>
                    </a:lnTo>
                    <a:lnTo>
                      <a:pt x="63" y="87"/>
                    </a:lnTo>
                    <a:lnTo>
                      <a:pt x="63" y="86"/>
                    </a:lnTo>
                    <a:lnTo>
                      <a:pt x="62" y="86"/>
                    </a:lnTo>
                    <a:lnTo>
                      <a:pt x="61" y="86"/>
                    </a:lnTo>
                    <a:lnTo>
                      <a:pt x="56" y="86"/>
                    </a:lnTo>
                    <a:lnTo>
                      <a:pt x="51" y="86"/>
                    </a:lnTo>
                    <a:lnTo>
                      <a:pt x="50" y="85"/>
                    </a:lnTo>
                    <a:lnTo>
                      <a:pt x="24" y="85"/>
                    </a:lnTo>
                    <a:lnTo>
                      <a:pt x="24" y="154"/>
                    </a:lnTo>
                    <a:lnTo>
                      <a:pt x="0" y="154"/>
                    </a:lnTo>
                    <a:close/>
                    <a:moveTo>
                      <a:pt x="24" y="68"/>
                    </a:moveTo>
                    <a:lnTo>
                      <a:pt x="74" y="68"/>
                    </a:lnTo>
                    <a:lnTo>
                      <a:pt x="76" y="68"/>
                    </a:lnTo>
                    <a:lnTo>
                      <a:pt x="81" y="68"/>
                    </a:lnTo>
                    <a:lnTo>
                      <a:pt x="89" y="68"/>
                    </a:lnTo>
                    <a:lnTo>
                      <a:pt x="96" y="67"/>
                    </a:lnTo>
                    <a:lnTo>
                      <a:pt x="99" y="66"/>
                    </a:lnTo>
                    <a:lnTo>
                      <a:pt x="100" y="66"/>
                    </a:lnTo>
                    <a:lnTo>
                      <a:pt x="102" y="65"/>
                    </a:lnTo>
                    <a:lnTo>
                      <a:pt x="107" y="61"/>
                    </a:lnTo>
                    <a:lnTo>
                      <a:pt x="112" y="57"/>
                    </a:lnTo>
                    <a:lnTo>
                      <a:pt x="113" y="56"/>
                    </a:lnTo>
                    <a:lnTo>
                      <a:pt x="114" y="53"/>
                    </a:lnTo>
                    <a:lnTo>
                      <a:pt x="117" y="48"/>
                    </a:lnTo>
                    <a:lnTo>
                      <a:pt x="117" y="44"/>
                    </a:lnTo>
                    <a:lnTo>
                      <a:pt x="118" y="42"/>
                    </a:lnTo>
                    <a:lnTo>
                      <a:pt x="117" y="38"/>
                    </a:lnTo>
                    <a:lnTo>
                      <a:pt x="115" y="34"/>
                    </a:lnTo>
                    <a:lnTo>
                      <a:pt x="112" y="28"/>
                    </a:lnTo>
                    <a:lnTo>
                      <a:pt x="108" y="24"/>
                    </a:lnTo>
                    <a:lnTo>
                      <a:pt x="106" y="23"/>
                    </a:lnTo>
                    <a:lnTo>
                      <a:pt x="102" y="21"/>
                    </a:lnTo>
                    <a:lnTo>
                      <a:pt x="93" y="19"/>
                    </a:lnTo>
                    <a:lnTo>
                      <a:pt x="82" y="18"/>
                    </a:lnTo>
                    <a:lnTo>
                      <a:pt x="80" y="17"/>
                    </a:lnTo>
                    <a:lnTo>
                      <a:pt x="24" y="17"/>
                    </a:lnTo>
                    <a:lnTo>
                      <a:pt x="24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2" name="Freeform 77"/>
              <p:cNvSpPr>
                <a:spLocks/>
              </p:cNvSpPr>
              <p:nvPr/>
            </p:nvSpPr>
            <p:spPr bwMode="auto">
              <a:xfrm>
                <a:off x="13534" y="9363"/>
                <a:ext cx="156" cy="154"/>
              </a:xfrm>
              <a:custGeom>
                <a:avLst/>
                <a:gdLst>
                  <a:gd name="T0" fmla="*/ 0 w 156"/>
                  <a:gd name="T1" fmla="*/ 154 h 154"/>
                  <a:gd name="T2" fmla="*/ 0 w 156"/>
                  <a:gd name="T3" fmla="*/ 0 h 154"/>
                  <a:gd name="T4" fmla="*/ 79 w 156"/>
                  <a:gd name="T5" fmla="*/ 0 h 154"/>
                  <a:gd name="T6" fmla="*/ 82 w 156"/>
                  <a:gd name="T7" fmla="*/ 1 h 154"/>
                  <a:gd name="T8" fmla="*/ 89 w 156"/>
                  <a:gd name="T9" fmla="*/ 1 h 154"/>
                  <a:gd name="T10" fmla="*/ 101 w 156"/>
                  <a:gd name="T11" fmla="*/ 2 h 154"/>
                  <a:gd name="T12" fmla="*/ 112 w 156"/>
                  <a:gd name="T13" fmla="*/ 4 h 154"/>
                  <a:gd name="T14" fmla="*/ 114 w 156"/>
                  <a:gd name="T15" fmla="*/ 4 h 154"/>
                  <a:gd name="T16" fmla="*/ 115 w 156"/>
                  <a:gd name="T17" fmla="*/ 6 h 154"/>
                  <a:gd name="T18" fmla="*/ 119 w 156"/>
                  <a:gd name="T19" fmla="*/ 8 h 154"/>
                  <a:gd name="T20" fmla="*/ 126 w 156"/>
                  <a:gd name="T21" fmla="*/ 12 h 154"/>
                  <a:gd name="T22" fmla="*/ 132 w 156"/>
                  <a:gd name="T23" fmla="*/ 18 h 154"/>
                  <a:gd name="T24" fmla="*/ 134 w 156"/>
                  <a:gd name="T25" fmla="*/ 19 h 154"/>
                  <a:gd name="T26" fmla="*/ 137 w 156"/>
                  <a:gd name="T27" fmla="*/ 25 h 154"/>
                  <a:gd name="T28" fmla="*/ 139 w 156"/>
                  <a:gd name="T29" fmla="*/ 32 h 154"/>
                  <a:gd name="T30" fmla="*/ 140 w 156"/>
                  <a:gd name="T31" fmla="*/ 41 h 154"/>
                  <a:gd name="T32" fmla="*/ 142 w 156"/>
                  <a:gd name="T33" fmla="*/ 42 h 154"/>
                  <a:gd name="T34" fmla="*/ 140 w 156"/>
                  <a:gd name="T35" fmla="*/ 45 h 154"/>
                  <a:gd name="T36" fmla="*/ 140 w 156"/>
                  <a:gd name="T37" fmla="*/ 50 h 154"/>
                  <a:gd name="T38" fmla="*/ 137 w 156"/>
                  <a:gd name="T39" fmla="*/ 59 h 154"/>
                  <a:gd name="T40" fmla="*/ 131 w 156"/>
                  <a:gd name="T41" fmla="*/ 69 h 154"/>
                  <a:gd name="T42" fmla="*/ 130 w 156"/>
                  <a:gd name="T43" fmla="*/ 70 h 154"/>
                  <a:gd name="T44" fmla="*/ 127 w 156"/>
                  <a:gd name="T45" fmla="*/ 72 h 154"/>
                  <a:gd name="T46" fmla="*/ 121 w 156"/>
                  <a:gd name="T47" fmla="*/ 75 h 154"/>
                  <a:gd name="T48" fmla="*/ 110 w 156"/>
                  <a:gd name="T49" fmla="*/ 81 h 154"/>
                  <a:gd name="T50" fmla="*/ 95 w 156"/>
                  <a:gd name="T51" fmla="*/ 84 h 154"/>
                  <a:gd name="T52" fmla="*/ 92 w 156"/>
                  <a:gd name="T53" fmla="*/ 84 h 154"/>
                  <a:gd name="T54" fmla="*/ 93 w 156"/>
                  <a:gd name="T55" fmla="*/ 85 h 154"/>
                  <a:gd name="T56" fmla="*/ 95 w 156"/>
                  <a:gd name="T57" fmla="*/ 86 h 154"/>
                  <a:gd name="T58" fmla="*/ 100 w 156"/>
                  <a:gd name="T59" fmla="*/ 89 h 154"/>
                  <a:gd name="T60" fmla="*/ 105 w 156"/>
                  <a:gd name="T61" fmla="*/ 91 h 154"/>
                  <a:gd name="T62" fmla="*/ 106 w 156"/>
                  <a:gd name="T63" fmla="*/ 91 h 154"/>
                  <a:gd name="T64" fmla="*/ 107 w 156"/>
                  <a:gd name="T65" fmla="*/ 93 h 154"/>
                  <a:gd name="T66" fmla="*/ 111 w 156"/>
                  <a:gd name="T67" fmla="*/ 97 h 154"/>
                  <a:gd name="T68" fmla="*/ 117 w 156"/>
                  <a:gd name="T69" fmla="*/ 103 h 154"/>
                  <a:gd name="T70" fmla="*/ 123 w 156"/>
                  <a:gd name="T71" fmla="*/ 111 h 154"/>
                  <a:gd name="T72" fmla="*/ 125 w 156"/>
                  <a:gd name="T73" fmla="*/ 112 h 154"/>
                  <a:gd name="T74" fmla="*/ 156 w 156"/>
                  <a:gd name="T75" fmla="*/ 154 h 154"/>
                  <a:gd name="T76" fmla="*/ 126 w 156"/>
                  <a:gd name="T77" fmla="*/ 154 h 154"/>
                  <a:gd name="T78" fmla="*/ 102 w 156"/>
                  <a:gd name="T79" fmla="*/ 122 h 154"/>
                  <a:gd name="T80" fmla="*/ 100 w 156"/>
                  <a:gd name="T81" fmla="*/ 120 h 154"/>
                  <a:gd name="T82" fmla="*/ 98 w 156"/>
                  <a:gd name="T83" fmla="*/ 116 h 154"/>
                  <a:gd name="T84" fmla="*/ 92 w 156"/>
                  <a:gd name="T85" fmla="*/ 109 h 154"/>
                  <a:gd name="T86" fmla="*/ 87 w 156"/>
                  <a:gd name="T87" fmla="*/ 103 h 154"/>
                  <a:gd name="T88" fmla="*/ 86 w 156"/>
                  <a:gd name="T89" fmla="*/ 101 h 154"/>
                  <a:gd name="T90" fmla="*/ 85 w 156"/>
                  <a:gd name="T91" fmla="*/ 100 h 154"/>
                  <a:gd name="T92" fmla="*/ 82 w 156"/>
                  <a:gd name="T93" fmla="*/ 98 h 154"/>
                  <a:gd name="T94" fmla="*/ 79 w 156"/>
                  <a:gd name="T95" fmla="*/ 95 h 154"/>
                  <a:gd name="T96" fmla="*/ 74 w 156"/>
                  <a:gd name="T97" fmla="*/ 91 h 154"/>
                  <a:gd name="T98" fmla="*/ 74 w 156"/>
                  <a:gd name="T99" fmla="*/ 90 h 154"/>
                  <a:gd name="T100" fmla="*/ 70 w 156"/>
                  <a:gd name="T101" fmla="*/ 89 h 154"/>
                  <a:gd name="T102" fmla="*/ 67 w 156"/>
                  <a:gd name="T103" fmla="*/ 88 h 154"/>
                  <a:gd name="T104" fmla="*/ 63 w 156"/>
                  <a:gd name="T105" fmla="*/ 87 h 154"/>
                  <a:gd name="T106" fmla="*/ 63 w 156"/>
                  <a:gd name="T107" fmla="*/ 86 h 154"/>
                  <a:gd name="T108" fmla="*/ 62 w 156"/>
                  <a:gd name="T109" fmla="*/ 86 h 154"/>
                  <a:gd name="T110" fmla="*/ 61 w 156"/>
                  <a:gd name="T111" fmla="*/ 86 h 154"/>
                  <a:gd name="T112" fmla="*/ 56 w 156"/>
                  <a:gd name="T113" fmla="*/ 86 h 154"/>
                  <a:gd name="T114" fmla="*/ 51 w 156"/>
                  <a:gd name="T115" fmla="*/ 86 h 154"/>
                  <a:gd name="T116" fmla="*/ 50 w 156"/>
                  <a:gd name="T117" fmla="*/ 85 h 154"/>
                  <a:gd name="T118" fmla="*/ 24 w 156"/>
                  <a:gd name="T119" fmla="*/ 85 h 154"/>
                  <a:gd name="T120" fmla="*/ 24 w 156"/>
                  <a:gd name="T121" fmla="*/ 154 h 154"/>
                  <a:gd name="T122" fmla="*/ 0 w 156"/>
                  <a:gd name="T123" fmla="*/ 154 h 154"/>
                  <a:gd name="T124" fmla="*/ 0 w 156"/>
                  <a:gd name="T125" fmla="*/ 154 h 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56"/>
                  <a:gd name="T190" fmla="*/ 0 h 154"/>
                  <a:gd name="T191" fmla="*/ 156 w 156"/>
                  <a:gd name="T192" fmla="*/ 154 h 15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56" h="154">
                    <a:moveTo>
                      <a:pt x="0" y="154"/>
                    </a:moveTo>
                    <a:lnTo>
                      <a:pt x="0" y="0"/>
                    </a:lnTo>
                    <a:lnTo>
                      <a:pt x="79" y="0"/>
                    </a:lnTo>
                    <a:lnTo>
                      <a:pt x="82" y="1"/>
                    </a:lnTo>
                    <a:lnTo>
                      <a:pt x="89" y="1"/>
                    </a:lnTo>
                    <a:lnTo>
                      <a:pt x="101" y="2"/>
                    </a:lnTo>
                    <a:lnTo>
                      <a:pt x="112" y="4"/>
                    </a:lnTo>
                    <a:lnTo>
                      <a:pt x="114" y="4"/>
                    </a:lnTo>
                    <a:lnTo>
                      <a:pt x="115" y="6"/>
                    </a:lnTo>
                    <a:lnTo>
                      <a:pt x="119" y="8"/>
                    </a:lnTo>
                    <a:lnTo>
                      <a:pt x="126" y="12"/>
                    </a:lnTo>
                    <a:lnTo>
                      <a:pt x="132" y="18"/>
                    </a:lnTo>
                    <a:lnTo>
                      <a:pt x="134" y="19"/>
                    </a:lnTo>
                    <a:lnTo>
                      <a:pt x="137" y="25"/>
                    </a:lnTo>
                    <a:lnTo>
                      <a:pt x="139" y="32"/>
                    </a:lnTo>
                    <a:lnTo>
                      <a:pt x="140" y="41"/>
                    </a:lnTo>
                    <a:lnTo>
                      <a:pt x="142" y="42"/>
                    </a:lnTo>
                    <a:lnTo>
                      <a:pt x="140" y="45"/>
                    </a:lnTo>
                    <a:lnTo>
                      <a:pt x="140" y="50"/>
                    </a:lnTo>
                    <a:lnTo>
                      <a:pt x="137" y="59"/>
                    </a:lnTo>
                    <a:lnTo>
                      <a:pt x="131" y="69"/>
                    </a:lnTo>
                    <a:lnTo>
                      <a:pt x="130" y="70"/>
                    </a:lnTo>
                    <a:lnTo>
                      <a:pt x="127" y="72"/>
                    </a:lnTo>
                    <a:lnTo>
                      <a:pt x="121" y="75"/>
                    </a:lnTo>
                    <a:lnTo>
                      <a:pt x="110" y="81"/>
                    </a:lnTo>
                    <a:lnTo>
                      <a:pt x="95" y="84"/>
                    </a:lnTo>
                    <a:lnTo>
                      <a:pt x="92" y="84"/>
                    </a:lnTo>
                    <a:lnTo>
                      <a:pt x="93" y="85"/>
                    </a:lnTo>
                    <a:lnTo>
                      <a:pt x="95" y="86"/>
                    </a:lnTo>
                    <a:lnTo>
                      <a:pt x="100" y="89"/>
                    </a:lnTo>
                    <a:lnTo>
                      <a:pt x="105" y="91"/>
                    </a:lnTo>
                    <a:lnTo>
                      <a:pt x="106" y="91"/>
                    </a:lnTo>
                    <a:lnTo>
                      <a:pt x="107" y="93"/>
                    </a:lnTo>
                    <a:lnTo>
                      <a:pt x="111" y="97"/>
                    </a:lnTo>
                    <a:lnTo>
                      <a:pt x="117" y="103"/>
                    </a:lnTo>
                    <a:lnTo>
                      <a:pt x="123" y="111"/>
                    </a:lnTo>
                    <a:lnTo>
                      <a:pt x="125" y="112"/>
                    </a:lnTo>
                    <a:lnTo>
                      <a:pt x="156" y="154"/>
                    </a:lnTo>
                    <a:lnTo>
                      <a:pt x="126" y="154"/>
                    </a:lnTo>
                    <a:lnTo>
                      <a:pt x="102" y="122"/>
                    </a:lnTo>
                    <a:lnTo>
                      <a:pt x="100" y="120"/>
                    </a:lnTo>
                    <a:lnTo>
                      <a:pt x="98" y="116"/>
                    </a:lnTo>
                    <a:lnTo>
                      <a:pt x="92" y="109"/>
                    </a:lnTo>
                    <a:lnTo>
                      <a:pt x="87" y="103"/>
                    </a:lnTo>
                    <a:lnTo>
                      <a:pt x="86" y="101"/>
                    </a:lnTo>
                    <a:lnTo>
                      <a:pt x="85" y="100"/>
                    </a:lnTo>
                    <a:lnTo>
                      <a:pt x="82" y="98"/>
                    </a:lnTo>
                    <a:lnTo>
                      <a:pt x="79" y="95"/>
                    </a:lnTo>
                    <a:lnTo>
                      <a:pt x="74" y="91"/>
                    </a:lnTo>
                    <a:lnTo>
                      <a:pt x="74" y="90"/>
                    </a:lnTo>
                    <a:lnTo>
                      <a:pt x="70" y="89"/>
                    </a:lnTo>
                    <a:lnTo>
                      <a:pt x="67" y="88"/>
                    </a:lnTo>
                    <a:lnTo>
                      <a:pt x="63" y="87"/>
                    </a:lnTo>
                    <a:lnTo>
                      <a:pt x="63" y="86"/>
                    </a:lnTo>
                    <a:lnTo>
                      <a:pt x="62" y="86"/>
                    </a:lnTo>
                    <a:lnTo>
                      <a:pt x="61" y="86"/>
                    </a:lnTo>
                    <a:lnTo>
                      <a:pt x="56" y="86"/>
                    </a:lnTo>
                    <a:lnTo>
                      <a:pt x="51" y="86"/>
                    </a:lnTo>
                    <a:lnTo>
                      <a:pt x="50" y="85"/>
                    </a:lnTo>
                    <a:lnTo>
                      <a:pt x="24" y="85"/>
                    </a:lnTo>
                    <a:lnTo>
                      <a:pt x="24" y="154"/>
                    </a:lnTo>
                    <a:lnTo>
                      <a:pt x="0" y="15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3" name="Freeform 78"/>
              <p:cNvSpPr>
                <a:spLocks/>
              </p:cNvSpPr>
              <p:nvPr/>
            </p:nvSpPr>
            <p:spPr bwMode="auto">
              <a:xfrm>
                <a:off x="13558" y="9380"/>
                <a:ext cx="94" cy="51"/>
              </a:xfrm>
              <a:custGeom>
                <a:avLst/>
                <a:gdLst>
                  <a:gd name="T0" fmla="*/ 0 w 94"/>
                  <a:gd name="T1" fmla="*/ 51 h 51"/>
                  <a:gd name="T2" fmla="*/ 50 w 94"/>
                  <a:gd name="T3" fmla="*/ 51 h 51"/>
                  <a:gd name="T4" fmla="*/ 52 w 94"/>
                  <a:gd name="T5" fmla="*/ 51 h 51"/>
                  <a:gd name="T6" fmla="*/ 57 w 94"/>
                  <a:gd name="T7" fmla="*/ 51 h 51"/>
                  <a:gd name="T8" fmla="*/ 65 w 94"/>
                  <a:gd name="T9" fmla="*/ 51 h 51"/>
                  <a:gd name="T10" fmla="*/ 72 w 94"/>
                  <a:gd name="T11" fmla="*/ 50 h 51"/>
                  <a:gd name="T12" fmla="*/ 75 w 94"/>
                  <a:gd name="T13" fmla="*/ 49 h 51"/>
                  <a:gd name="T14" fmla="*/ 76 w 94"/>
                  <a:gd name="T15" fmla="*/ 49 h 51"/>
                  <a:gd name="T16" fmla="*/ 78 w 94"/>
                  <a:gd name="T17" fmla="*/ 48 h 51"/>
                  <a:gd name="T18" fmla="*/ 83 w 94"/>
                  <a:gd name="T19" fmla="*/ 44 h 51"/>
                  <a:gd name="T20" fmla="*/ 88 w 94"/>
                  <a:gd name="T21" fmla="*/ 40 h 51"/>
                  <a:gd name="T22" fmla="*/ 89 w 94"/>
                  <a:gd name="T23" fmla="*/ 39 h 51"/>
                  <a:gd name="T24" fmla="*/ 90 w 94"/>
                  <a:gd name="T25" fmla="*/ 36 h 51"/>
                  <a:gd name="T26" fmla="*/ 93 w 94"/>
                  <a:gd name="T27" fmla="*/ 31 h 51"/>
                  <a:gd name="T28" fmla="*/ 93 w 94"/>
                  <a:gd name="T29" fmla="*/ 27 h 51"/>
                  <a:gd name="T30" fmla="*/ 94 w 94"/>
                  <a:gd name="T31" fmla="*/ 25 h 51"/>
                  <a:gd name="T32" fmla="*/ 93 w 94"/>
                  <a:gd name="T33" fmla="*/ 21 h 51"/>
                  <a:gd name="T34" fmla="*/ 91 w 94"/>
                  <a:gd name="T35" fmla="*/ 17 h 51"/>
                  <a:gd name="T36" fmla="*/ 88 w 94"/>
                  <a:gd name="T37" fmla="*/ 11 h 51"/>
                  <a:gd name="T38" fmla="*/ 84 w 94"/>
                  <a:gd name="T39" fmla="*/ 7 h 51"/>
                  <a:gd name="T40" fmla="*/ 82 w 94"/>
                  <a:gd name="T41" fmla="*/ 6 h 51"/>
                  <a:gd name="T42" fmla="*/ 78 w 94"/>
                  <a:gd name="T43" fmla="*/ 4 h 51"/>
                  <a:gd name="T44" fmla="*/ 69 w 94"/>
                  <a:gd name="T45" fmla="*/ 2 h 51"/>
                  <a:gd name="T46" fmla="*/ 58 w 94"/>
                  <a:gd name="T47" fmla="*/ 1 h 51"/>
                  <a:gd name="T48" fmla="*/ 56 w 94"/>
                  <a:gd name="T49" fmla="*/ 0 h 51"/>
                  <a:gd name="T50" fmla="*/ 0 w 94"/>
                  <a:gd name="T51" fmla="*/ 0 h 51"/>
                  <a:gd name="T52" fmla="*/ 0 w 94"/>
                  <a:gd name="T53" fmla="*/ 51 h 51"/>
                  <a:gd name="T54" fmla="*/ 0 w 94"/>
                  <a:gd name="T55" fmla="*/ 51 h 5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4"/>
                  <a:gd name="T85" fmla="*/ 0 h 51"/>
                  <a:gd name="T86" fmla="*/ 94 w 94"/>
                  <a:gd name="T87" fmla="*/ 51 h 5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4" h="51">
                    <a:moveTo>
                      <a:pt x="0" y="51"/>
                    </a:moveTo>
                    <a:lnTo>
                      <a:pt x="50" y="51"/>
                    </a:lnTo>
                    <a:lnTo>
                      <a:pt x="52" y="51"/>
                    </a:lnTo>
                    <a:lnTo>
                      <a:pt x="57" y="51"/>
                    </a:lnTo>
                    <a:lnTo>
                      <a:pt x="65" y="51"/>
                    </a:lnTo>
                    <a:lnTo>
                      <a:pt x="72" y="50"/>
                    </a:lnTo>
                    <a:lnTo>
                      <a:pt x="75" y="49"/>
                    </a:lnTo>
                    <a:lnTo>
                      <a:pt x="76" y="49"/>
                    </a:lnTo>
                    <a:lnTo>
                      <a:pt x="78" y="48"/>
                    </a:lnTo>
                    <a:lnTo>
                      <a:pt x="83" y="44"/>
                    </a:lnTo>
                    <a:lnTo>
                      <a:pt x="88" y="40"/>
                    </a:lnTo>
                    <a:lnTo>
                      <a:pt x="89" y="39"/>
                    </a:lnTo>
                    <a:lnTo>
                      <a:pt x="90" y="36"/>
                    </a:lnTo>
                    <a:lnTo>
                      <a:pt x="93" y="31"/>
                    </a:lnTo>
                    <a:lnTo>
                      <a:pt x="93" y="27"/>
                    </a:lnTo>
                    <a:lnTo>
                      <a:pt x="94" y="25"/>
                    </a:lnTo>
                    <a:lnTo>
                      <a:pt x="93" y="21"/>
                    </a:lnTo>
                    <a:lnTo>
                      <a:pt x="91" y="17"/>
                    </a:lnTo>
                    <a:lnTo>
                      <a:pt x="88" y="11"/>
                    </a:lnTo>
                    <a:lnTo>
                      <a:pt x="84" y="7"/>
                    </a:lnTo>
                    <a:lnTo>
                      <a:pt x="82" y="6"/>
                    </a:lnTo>
                    <a:lnTo>
                      <a:pt x="78" y="4"/>
                    </a:lnTo>
                    <a:lnTo>
                      <a:pt x="69" y="2"/>
                    </a:lnTo>
                    <a:lnTo>
                      <a:pt x="58" y="1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5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4" name="Freeform 79"/>
              <p:cNvSpPr>
                <a:spLocks noEditPoints="1"/>
              </p:cNvSpPr>
              <p:nvPr/>
            </p:nvSpPr>
            <p:spPr bwMode="auto">
              <a:xfrm>
                <a:off x="13100" y="10861"/>
                <a:ext cx="125" cy="142"/>
              </a:xfrm>
              <a:custGeom>
                <a:avLst/>
                <a:gdLst>
                  <a:gd name="T0" fmla="*/ 46 w 125"/>
                  <a:gd name="T1" fmla="*/ 117 h 142"/>
                  <a:gd name="T2" fmla="*/ 46 w 125"/>
                  <a:gd name="T3" fmla="*/ 123 h 142"/>
                  <a:gd name="T4" fmla="*/ 48 w 125"/>
                  <a:gd name="T5" fmla="*/ 133 h 142"/>
                  <a:gd name="T6" fmla="*/ 52 w 125"/>
                  <a:gd name="T7" fmla="*/ 136 h 142"/>
                  <a:gd name="T8" fmla="*/ 58 w 125"/>
                  <a:gd name="T9" fmla="*/ 139 h 142"/>
                  <a:gd name="T10" fmla="*/ 70 w 125"/>
                  <a:gd name="T11" fmla="*/ 139 h 142"/>
                  <a:gd name="T12" fmla="*/ 0 w 125"/>
                  <a:gd name="T13" fmla="*/ 142 h 142"/>
                  <a:gd name="T14" fmla="*/ 6 w 125"/>
                  <a:gd name="T15" fmla="*/ 139 h 142"/>
                  <a:gd name="T16" fmla="*/ 10 w 125"/>
                  <a:gd name="T17" fmla="*/ 139 h 142"/>
                  <a:gd name="T18" fmla="*/ 20 w 125"/>
                  <a:gd name="T19" fmla="*/ 133 h 142"/>
                  <a:gd name="T20" fmla="*/ 22 w 125"/>
                  <a:gd name="T21" fmla="*/ 128 h 142"/>
                  <a:gd name="T22" fmla="*/ 22 w 125"/>
                  <a:gd name="T23" fmla="*/ 119 h 142"/>
                  <a:gd name="T24" fmla="*/ 23 w 125"/>
                  <a:gd name="T25" fmla="*/ 25 h 142"/>
                  <a:gd name="T26" fmla="*/ 21 w 125"/>
                  <a:gd name="T27" fmla="*/ 13 h 142"/>
                  <a:gd name="T28" fmla="*/ 20 w 125"/>
                  <a:gd name="T29" fmla="*/ 8 h 142"/>
                  <a:gd name="T30" fmla="*/ 14 w 125"/>
                  <a:gd name="T31" fmla="*/ 5 h 142"/>
                  <a:gd name="T32" fmla="*/ 6 w 125"/>
                  <a:gd name="T33" fmla="*/ 3 h 142"/>
                  <a:gd name="T34" fmla="*/ 0 w 125"/>
                  <a:gd name="T35" fmla="*/ 0 h 142"/>
                  <a:gd name="T36" fmla="*/ 63 w 125"/>
                  <a:gd name="T37" fmla="*/ 1 h 142"/>
                  <a:gd name="T38" fmla="*/ 82 w 125"/>
                  <a:gd name="T39" fmla="*/ 2 h 142"/>
                  <a:gd name="T40" fmla="*/ 94 w 125"/>
                  <a:gd name="T41" fmla="*/ 4 h 142"/>
                  <a:gd name="T42" fmla="*/ 107 w 125"/>
                  <a:gd name="T43" fmla="*/ 10 h 142"/>
                  <a:gd name="T44" fmla="*/ 115 w 125"/>
                  <a:gd name="T45" fmla="*/ 16 h 142"/>
                  <a:gd name="T46" fmla="*/ 119 w 125"/>
                  <a:gd name="T47" fmla="*/ 22 h 142"/>
                  <a:gd name="T48" fmla="*/ 123 w 125"/>
                  <a:gd name="T49" fmla="*/ 37 h 142"/>
                  <a:gd name="T50" fmla="*/ 123 w 125"/>
                  <a:gd name="T51" fmla="*/ 42 h 142"/>
                  <a:gd name="T52" fmla="*/ 120 w 125"/>
                  <a:gd name="T53" fmla="*/ 58 h 142"/>
                  <a:gd name="T54" fmla="*/ 111 w 125"/>
                  <a:gd name="T55" fmla="*/ 67 h 142"/>
                  <a:gd name="T56" fmla="*/ 103 w 125"/>
                  <a:gd name="T57" fmla="*/ 72 h 142"/>
                  <a:gd name="T58" fmla="*/ 77 w 125"/>
                  <a:gd name="T59" fmla="*/ 79 h 142"/>
                  <a:gd name="T60" fmla="*/ 72 w 125"/>
                  <a:gd name="T61" fmla="*/ 79 h 142"/>
                  <a:gd name="T62" fmla="*/ 65 w 125"/>
                  <a:gd name="T63" fmla="*/ 79 h 142"/>
                  <a:gd name="T64" fmla="*/ 60 w 125"/>
                  <a:gd name="T65" fmla="*/ 77 h 142"/>
                  <a:gd name="T66" fmla="*/ 57 w 125"/>
                  <a:gd name="T67" fmla="*/ 77 h 142"/>
                  <a:gd name="T68" fmla="*/ 47 w 125"/>
                  <a:gd name="T69" fmla="*/ 76 h 142"/>
                  <a:gd name="T70" fmla="*/ 46 w 125"/>
                  <a:gd name="T71" fmla="*/ 75 h 142"/>
                  <a:gd name="T72" fmla="*/ 46 w 125"/>
                  <a:gd name="T73" fmla="*/ 69 h 142"/>
                  <a:gd name="T74" fmla="*/ 52 w 125"/>
                  <a:gd name="T75" fmla="*/ 71 h 142"/>
                  <a:gd name="T76" fmla="*/ 58 w 125"/>
                  <a:gd name="T77" fmla="*/ 71 h 142"/>
                  <a:gd name="T78" fmla="*/ 63 w 125"/>
                  <a:gd name="T79" fmla="*/ 71 h 142"/>
                  <a:gd name="T80" fmla="*/ 66 w 125"/>
                  <a:gd name="T81" fmla="*/ 71 h 142"/>
                  <a:gd name="T82" fmla="*/ 71 w 125"/>
                  <a:gd name="T83" fmla="*/ 71 h 142"/>
                  <a:gd name="T84" fmla="*/ 85 w 125"/>
                  <a:gd name="T85" fmla="*/ 65 h 142"/>
                  <a:gd name="T86" fmla="*/ 89 w 125"/>
                  <a:gd name="T87" fmla="*/ 62 h 142"/>
                  <a:gd name="T88" fmla="*/ 95 w 125"/>
                  <a:gd name="T89" fmla="*/ 52 h 142"/>
                  <a:gd name="T90" fmla="*/ 97 w 125"/>
                  <a:gd name="T91" fmla="*/ 41 h 142"/>
                  <a:gd name="T92" fmla="*/ 95 w 125"/>
                  <a:gd name="T93" fmla="*/ 31 h 142"/>
                  <a:gd name="T94" fmla="*/ 92 w 125"/>
                  <a:gd name="T95" fmla="*/ 24 h 142"/>
                  <a:gd name="T96" fmla="*/ 89 w 125"/>
                  <a:gd name="T97" fmla="*/ 21 h 142"/>
                  <a:gd name="T98" fmla="*/ 81 w 125"/>
                  <a:gd name="T99" fmla="*/ 13 h 142"/>
                  <a:gd name="T100" fmla="*/ 75 w 125"/>
                  <a:gd name="T101" fmla="*/ 11 h 142"/>
                  <a:gd name="T102" fmla="*/ 63 w 125"/>
                  <a:gd name="T103" fmla="*/ 9 h 142"/>
                  <a:gd name="T104" fmla="*/ 58 w 125"/>
                  <a:gd name="T105" fmla="*/ 9 h 142"/>
                  <a:gd name="T106" fmla="*/ 47 w 125"/>
                  <a:gd name="T107" fmla="*/ 10 h 142"/>
                  <a:gd name="T108" fmla="*/ 46 w 125"/>
                  <a:gd name="T109" fmla="*/ 69 h 14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5"/>
                  <a:gd name="T166" fmla="*/ 0 h 142"/>
                  <a:gd name="T167" fmla="*/ 125 w 125"/>
                  <a:gd name="T168" fmla="*/ 142 h 14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5" h="142">
                    <a:moveTo>
                      <a:pt x="46" y="75"/>
                    </a:moveTo>
                    <a:lnTo>
                      <a:pt x="46" y="117"/>
                    </a:lnTo>
                    <a:lnTo>
                      <a:pt x="46" y="120"/>
                    </a:lnTo>
                    <a:lnTo>
                      <a:pt x="46" y="123"/>
                    </a:lnTo>
                    <a:lnTo>
                      <a:pt x="47" y="129"/>
                    </a:lnTo>
                    <a:lnTo>
                      <a:pt x="48" y="133"/>
                    </a:lnTo>
                    <a:lnTo>
                      <a:pt x="50" y="133"/>
                    </a:lnTo>
                    <a:lnTo>
                      <a:pt x="52" y="136"/>
                    </a:lnTo>
                    <a:lnTo>
                      <a:pt x="53" y="138"/>
                    </a:lnTo>
                    <a:lnTo>
                      <a:pt x="58" y="139"/>
                    </a:lnTo>
                    <a:lnTo>
                      <a:pt x="63" y="139"/>
                    </a:lnTo>
                    <a:lnTo>
                      <a:pt x="70" y="139"/>
                    </a:lnTo>
                    <a:lnTo>
                      <a:pt x="70" y="142"/>
                    </a:lnTo>
                    <a:lnTo>
                      <a:pt x="0" y="142"/>
                    </a:lnTo>
                    <a:lnTo>
                      <a:pt x="0" y="139"/>
                    </a:lnTo>
                    <a:lnTo>
                      <a:pt x="6" y="139"/>
                    </a:lnTo>
                    <a:lnTo>
                      <a:pt x="7" y="139"/>
                    </a:lnTo>
                    <a:lnTo>
                      <a:pt x="10" y="139"/>
                    </a:lnTo>
                    <a:lnTo>
                      <a:pt x="15" y="136"/>
                    </a:lnTo>
                    <a:lnTo>
                      <a:pt x="20" y="133"/>
                    </a:lnTo>
                    <a:lnTo>
                      <a:pt x="21" y="132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2" y="119"/>
                    </a:lnTo>
                    <a:lnTo>
                      <a:pt x="23" y="117"/>
                    </a:lnTo>
                    <a:lnTo>
                      <a:pt x="23" y="25"/>
                    </a:lnTo>
                    <a:lnTo>
                      <a:pt x="22" y="20"/>
                    </a:lnTo>
                    <a:lnTo>
                      <a:pt x="21" y="13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5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9" y="0"/>
                    </a:lnTo>
                    <a:lnTo>
                      <a:pt x="63" y="1"/>
                    </a:lnTo>
                    <a:lnTo>
                      <a:pt x="69" y="1"/>
                    </a:lnTo>
                    <a:lnTo>
                      <a:pt x="82" y="2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100" y="6"/>
                    </a:lnTo>
                    <a:lnTo>
                      <a:pt x="107" y="10"/>
                    </a:lnTo>
                    <a:lnTo>
                      <a:pt x="113" y="15"/>
                    </a:lnTo>
                    <a:lnTo>
                      <a:pt x="115" y="16"/>
                    </a:lnTo>
                    <a:lnTo>
                      <a:pt x="116" y="18"/>
                    </a:lnTo>
                    <a:lnTo>
                      <a:pt x="119" y="22"/>
                    </a:lnTo>
                    <a:lnTo>
                      <a:pt x="122" y="29"/>
                    </a:lnTo>
                    <a:lnTo>
                      <a:pt x="123" y="37"/>
                    </a:lnTo>
                    <a:lnTo>
                      <a:pt x="125" y="39"/>
                    </a:lnTo>
                    <a:lnTo>
                      <a:pt x="123" y="42"/>
                    </a:lnTo>
                    <a:lnTo>
                      <a:pt x="123" y="49"/>
                    </a:lnTo>
                    <a:lnTo>
                      <a:pt x="120" y="58"/>
                    </a:lnTo>
                    <a:lnTo>
                      <a:pt x="113" y="66"/>
                    </a:lnTo>
                    <a:lnTo>
                      <a:pt x="111" y="67"/>
                    </a:lnTo>
                    <a:lnTo>
                      <a:pt x="109" y="69"/>
                    </a:lnTo>
                    <a:lnTo>
                      <a:pt x="103" y="72"/>
                    </a:lnTo>
                    <a:lnTo>
                      <a:pt x="91" y="77"/>
                    </a:lnTo>
                    <a:lnTo>
                      <a:pt x="77" y="79"/>
                    </a:lnTo>
                    <a:lnTo>
                      <a:pt x="73" y="79"/>
                    </a:lnTo>
                    <a:lnTo>
                      <a:pt x="72" y="79"/>
                    </a:lnTo>
                    <a:lnTo>
                      <a:pt x="70" y="79"/>
                    </a:lnTo>
                    <a:lnTo>
                      <a:pt x="65" y="79"/>
                    </a:lnTo>
                    <a:lnTo>
                      <a:pt x="60" y="79"/>
                    </a:lnTo>
                    <a:lnTo>
                      <a:pt x="60" y="77"/>
                    </a:lnTo>
                    <a:lnTo>
                      <a:pt x="59" y="77"/>
                    </a:lnTo>
                    <a:lnTo>
                      <a:pt x="57" y="77"/>
                    </a:lnTo>
                    <a:lnTo>
                      <a:pt x="52" y="76"/>
                    </a:lnTo>
                    <a:lnTo>
                      <a:pt x="47" y="76"/>
                    </a:lnTo>
                    <a:lnTo>
                      <a:pt x="46" y="75"/>
                    </a:lnTo>
                    <a:close/>
                    <a:moveTo>
                      <a:pt x="46" y="69"/>
                    </a:moveTo>
                    <a:lnTo>
                      <a:pt x="48" y="70"/>
                    </a:lnTo>
                    <a:lnTo>
                      <a:pt x="52" y="71"/>
                    </a:lnTo>
                    <a:lnTo>
                      <a:pt x="57" y="71"/>
                    </a:lnTo>
                    <a:lnTo>
                      <a:pt x="58" y="71"/>
                    </a:lnTo>
                    <a:lnTo>
                      <a:pt x="59" y="71"/>
                    </a:lnTo>
                    <a:lnTo>
                      <a:pt x="63" y="71"/>
                    </a:lnTo>
                    <a:lnTo>
                      <a:pt x="65" y="71"/>
                    </a:lnTo>
                    <a:lnTo>
                      <a:pt x="66" y="71"/>
                    </a:lnTo>
                    <a:lnTo>
                      <a:pt x="67" y="71"/>
                    </a:lnTo>
                    <a:lnTo>
                      <a:pt x="71" y="71"/>
                    </a:lnTo>
                    <a:lnTo>
                      <a:pt x="78" y="69"/>
                    </a:lnTo>
                    <a:lnTo>
                      <a:pt x="85" y="65"/>
                    </a:lnTo>
                    <a:lnTo>
                      <a:pt x="88" y="63"/>
                    </a:lnTo>
                    <a:lnTo>
                      <a:pt x="89" y="62"/>
                    </a:lnTo>
                    <a:lnTo>
                      <a:pt x="91" y="59"/>
                    </a:lnTo>
                    <a:lnTo>
                      <a:pt x="95" y="52"/>
                    </a:lnTo>
                    <a:lnTo>
                      <a:pt x="96" y="44"/>
                    </a:lnTo>
                    <a:lnTo>
                      <a:pt x="97" y="41"/>
                    </a:lnTo>
                    <a:lnTo>
                      <a:pt x="96" y="37"/>
                    </a:lnTo>
                    <a:lnTo>
                      <a:pt x="95" y="31"/>
                    </a:lnTo>
                    <a:lnTo>
                      <a:pt x="92" y="26"/>
                    </a:lnTo>
                    <a:lnTo>
                      <a:pt x="92" y="24"/>
                    </a:lnTo>
                    <a:lnTo>
                      <a:pt x="91" y="23"/>
                    </a:lnTo>
                    <a:lnTo>
                      <a:pt x="89" y="21"/>
                    </a:lnTo>
                    <a:lnTo>
                      <a:pt x="85" y="16"/>
                    </a:lnTo>
                    <a:lnTo>
                      <a:pt x="81" y="13"/>
                    </a:lnTo>
                    <a:lnTo>
                      <a:pt x="79" y="12"/>
                    </a:lnTo>
                    <a:lnTo>
                      <a:pt x="75" y="11"/>
                    </a:lnTo>
                    <a:lnTo>
                      <a:pt x="69" y="9"/>
                    </a:lnTo>
                    <a:lnTo>
                      <a:pt x="63" y="9"/>
                    </a:lnTo>
                    <a:lnTo>
                      <a:pt x="61" y="8"/>
                    </a:lnTo>
                    <a:lnTo>
                      <a:pt x="58" y="9"/>
                    </a:lnTo>
                    <a:lnTo>
                      <a:pt x="53" y="9"/>
                    </a:lnTo>
                    <a:lnTo>
                      <a:pt x="47" y="10"/>
                    </a:lnTo>
                    <a:lnTo>
                      <a:pt x="46" y="10"/>
                    </a:lnTo>
                    <a:lnTo>
                      <a:pt x="46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5" name="Freeform 80"/>
              <p:cNvSpPr>
                <a:spLocks/>
              </p:cNvSpPr>
              <p:nvPr/>
            </p:nvSpPr>
            <p:spPr bwMode="auto">
              <a:xfrm>
                <a:off x="13100" y="10861"/>
                <a:ext cx="125" cy="142"/>
              </a:xfrm>
              <a:custGeom>
                <a:avLst/>
                <a:gdLst>
                  <a:gd name="T0" fmla="*/ 46 w 125"/>
                  <a:gd name="T1" fmla="*/ 117 h 142"/>
                  <a:gd name="T2" fmla="*/ 46 w 125"/>
                  <a:gd name="T3" fmla="*/ 123 h 142"/>
                  <a:gd name="T4" fmla="*/ 48 w 125"/>
                  <a:gd name="T5" fmla="*/ 133 h 142"/>
                  <a:gd name="T6" fmla="*/ 52 w 125"/>
                  <a:gd name="T7" fmla="*/ 136 h 142"/>
                  <a:gd name="T8" fmla="*/ 58 w 125"/>
                  <a:gd name="T9" fmla="*/ 139 h 142"/>
                  <a:gd name="T10" fmla="*/ 70 w 125"/>
                  <a:gd name="T11" fmla="*/ 139 h 142"/>
                  <a:gd name="T12" fmla="*/ 0 w 125"/>
                  <a:gd name="T13" fmla="*/ 142 h 142"/>
                  <a:gd name="T14" fmla="*/ 6 w 125"/>
                  <a:gd name="T15" fmla="*/ 139 h 142"/>
                  <a:gd name="T16" fmla="*/ 10 w 125"/>
                  <a:gd name="T17" fmla="*/ 139 h 142"/>
                  <a:gd name="T18" fmla="*/ 20 w 125"/>
                  <a:gd name="T19" fmla="*/ 133 h 142"/>
                  <a:gd name="T20" fmla="*/ 22 w 125"/>
                  <a:gd name="T21" fmla="*/ 128 h 142"/>
                  <a:gd name="T22" fmla="*/ 22 w 125"/>
                  <a:gd name="T23" fmla="*/ 119 h 142"/>
                  <a:gd name="T24" fmla="*/ 23 w 125"/>
                  <a:gd name="T25" fmla="*/ 25 h 142"/>
                  <a:gd name="T26" fmla="*/ 21 w 125"/>
                  <a:gd name="T27" fmla="*/ 13 h 142"/>
                  <a:gd name="T28" fmla="*/ 20 w 125"/>
                  <a:gd name="T29" fmla="*/ 8 h 142"/>
                  <a:gd name="T30" fmla="*/ 14 w 125"/>
                  <a:gd name="T31" fmla="*/ 5 h 142"/>
                  <a:gd name="T32" fmla="*/ 6 w 125"/>
                  <a:gd name="T33" fmla="*/ 3 h 142"/>
                  <a:gd name="T34" fmla="*/ 0 w 125"/>
                  <a:gd name="T35" fmla="*/ 0 h 142"/>
                  <a:gd name="T36" fmla="*/ 63 w 125"/>
                  <a:gd name="T37" fmla="*/ 1 h 142"/>
                  <a:gd name="T38" fmla="*/ 82 w 125"/>
                  <a:gd name="T39" fmla="*/ 2 h 142"/>
                  <a:gd name="T40" fmla="*/ 94 w 125"/>
                  <a:gd name="T41" fmla="*/ 4 h 142"/>
                  <a:gd name="T42" fmla="*/ 107 w 125"/>
                  <a:gd name="T43" fmla="*/ 10 h 142"/>
                  <a:gd name="T44" fmla="*/ 115 w 125"/>
                  <a:gd name="T45" fmla="*/ 16 h 142"/>
                  <a:gd name="T46" fmla="*/ 119 w 125"/>
                  <a:gd name="T47" fmla="*/ 22 h 142"/>
                  <a:gd name="T48" fmla="*/ 123 w 125"/>
                  <a:gd name="T49" fmla="*/ 37 h 142"/>
                  <a:gd name="T50" fmla="*/ 123 w 125"/>
                  <a:gd name="T51" fmla="*/ 42 h 142"/>
                  <a:gd name="T52" fmla="*/ 120 w 125"/>
                  <a:gd name="T53" fmla="*/ 58 h 142"/>
                  <a:gd name="T54" fmla="*/ 111 w 125"/>
                  <a:gd name="T55" fmla="*/ 67 h 142"/>
                  <a:gd name="T56" fmla="*/ 103 w 125"/>
                  <a:gd name="T57" fmla="*/ 72 h 142"/>
                  <a:gd name="T58" fmla="*/ 77 w 125"/>
                  <a:gd name="T59" fmla="*/ 79 h 142"/>
                  <a:gd name="T60" fmla="*/ 72 w 125"/>
                  <a:gd name="T61" fmla="*/ 79 h 142"/>
                  <a:gd name="T62" fmla="*/ 65 w 125"/>
                  <a:gd name="T63" fmla="*/ 79 h 142"/>
                  <a:gd name="T64" fmla="*/ 60 w 125"/>
                  <a:gd name="T65" fmla="*/ 77 h 142"/>
                  <a:gd name="T66" fmla="*/ 57 w 125"/>
                  <a:gd name="T67" fmla="*/ 77 h 142"/>
                  <a:gd name="T68" fmla="*/ 47 w 125"/>
                  <a:gd name="T69" fmla="*/ 76 h 142"/>
                  <a:gd name="T70" fmla="*/ 46 w 125"/>
                  <a:gd name="T71" fmla="*/ 75 h 14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25"/>
                  <a:gd name="T109" fmla="*/ 0 h 142"/>
                  <a:gd name="T110" fmla="*/ 125 w 125"/>
                  <a:gd name="T111" fmla="*/ 142 h 14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25" h="142">
                    <a:moveTo>
                      <a:pt x="46" y="75"/>
                    </a:moveTo>
                    <a:lnTo>
                      <a:pt x="46" y="117"/>
                    </a:lnTo>
                    <a:lnTo>
                      <a:pt x="46" y="120"/>
                    </a:lnTo>
                    <a:lnTo>
                      <a:pt x="46" y="123"/>
                    </a:lnTo>
                    <a:lnTo>
                      <a:pt x="47" y="129"/>
                    </a:lnTo>
                    <a:lnTo>
                      <a:pt x="48" y="133"/>
                    </a:lnTo>
                    <a:lnTo>
                      <a:pt x="50" y="133"/>
                    </a:lnTo>
                    <a:lnTo>
                      <a:pt x="52" y="136"/>
                    </a:lnTo>
                    <a:lnTo>
                      <a:pt x="53" y="138"/>
                    </a:lnTo>
                    <a:lnTo>
                      <a:pt x="58" y="139"/>
                    </a:lnTo>
                    <a:lnTo>
                      <a:pt x="63" y="139"/>
                    </a:lnTo>
                    <a:lnTo>
                      <a:pt x="70" y="139"/>
                    </a:lnTo>
                    <a:lnTo>
                      <a:pt x="70" y="142"/>
                    </a:lnTo>
                    <a:lnTo>
                      <a:pt x="0" y="142"/>
                    </a:lnTo>
                    <a:lnTo>
                      <a:pt x="0" y="139"/>
                    </a:lnTo>
                    <a:lnTo>
                      <a:pt x="6" y="139"/>
                    </a:lnTo>
                    <a:lnTo>
                      <a:pt x="7" y="139"/>
                    </a:lnTo>
                    <a:lnTo>
                      <a:pt x="10" y="139"/>
                    </a:lnTo>
                    <a:lnTo>
                      <a:pt x="15" y="136"/>
                    </a:lnTo>
                    <a:lnTo>
                      <a:pt x="20" y="133"/>
                    </a:lnTo>
                    <a:lnTo>
                      <a:pt x="21" y="132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2" y="119"/>
                    </a:lnTo>
                    <a:lnTo>
                      <a:pt x="23" y="117"/>
                    </a:lnTo>
                    <a:lnTo>
                      <a:pt x="23" y="25"/>
                    </a:lnTo>
                    <a:lnTo>
                      <a:pt x="22" y="20"/>
                    </a:lnTo>
                    <a:lnTo>
                      <a:pt x="21" y="13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5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9" y="0"/>
                    </a:lnTo>
                    <a:lnTo>
                      <a:pt x="63" y="1"/>
                    </a:lnTo>
                    <a:lnTo>
                      <a:pt x="69" y="1"/>
                    </a:lnTo>
                    <a:lnTo>
                      <a:pt x="82" y="2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100" y="6"/>
                    </a:lnTo>
                    <a:lnTo>
                      <a:pt x="107" y="10"/>
                    </a:lnTo>
                    <a:lnTo>
                      <a:pt x="113" y="15"/>
                    </a:lnTo>
                    <a:lnTo>
                      <a:pt x="115" y="16"/>
                    </a:lnTo>
                    <a:lnTo>
                      <a:pt x="116" y="18"/>
                    </a:lnTo>
                    <a:lnTo>
                      <a:pt x="119" y="22"/>
                    </a:lnTo>
                    <a:lnTo>
                      <a:pt x="122" y="29"/>
                    </a:lnTo>
                    <a:lnTo>
                      <a:pt x="123" y="37"/>
                    </a:lnTo>
                    <a:lnTo>
                      <a:pt x="125" y="39"/>
                    </a:lnTo>
                    <a:lnTo>
                      <a:pt x="123" y="42"/>
                    </a:lnTo>
                    <a:lnTo>
                      <a:pt x="123" y="49"/>
                    </a:lnTo>
                    <a:lnTo>
                      <a:pt x="120" y="58"/>
                    </a:lnTo>
                    <a:lnTo>
                      <a:pt x="113" y="66"/>
                    </a:lnTo>
                    <a:lnTo>
                      <a:pt x="111" y="67"/>
                    </a:lnTo>
                    <a:lnTo>
                      <a:pt x="109" y="69"/>
                    </a:lnTo>
                    <a:lnTo>
                      <a:pt x="103" y="72"/>
                    </a:lnTo>
                    <a:lnTo>
                      <a:pt x="91" y="77"/>
                    </a:lnTo>
                    <a:lnTo>
                      <a:pt x="77" y="79"/>
                    </a:lnTo>
                    <a:lnTo>
                      <a:pt x="73" y="79"/>
                    </a:lnTo>
                    <a:lnTo>
                      <a:pt x="72" y="79"/>
                    </a:lnTo>
                    <a:lnTo>
                      <a:pt x="70" y="79"/>
                    </a:lnTo>
                    <a:lnTo>
                      <a:pt x="65" y="79"/>
                    </a:lnTo>
                    <a:lnTo>
                      <a:pt x="60" y="79"/>
                    </a:lnTo>
                    <a:lnTo>
                      <a:pt x="60" y="77"/>
                    </a:lnTo>
                    <a:lnTo>
                      <a:pt x="59" y="77"/>
                    </a:lnTo>
                    <a:lnTo>
                      <a:pt x="57" y="77"/>
                    </a:lnTo>
                    <a:lnTo>
                      <a:pt x="52" y="76"/>
                    </a:lnTo>
                    <a:lnTo>
                      <a:pt x="47" y="76"/>
                    </a:lnTo>
                    <a:lnTo>
                      <a:pt x="46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6" name="Freeform 81"/>
              <p:cNvSpPr>
                <a:spLocks/>
              </p:cNvSpPr>
              <p:nvPr/>
            </p:nvSpPr>
            <p:spPr bwMode="auto">
              <a:xfrm>
                <a:off x="13146" y="10869"/>
                <a:ext cx="51" cy="63"/>
              </a:xfrm>
              <a:custGeom>
                <a:avLst/>
                <a:gdLst>
                  <a:gd name="T0" fmla="*/ 0 w 51"/>
                  <a:gd name="T1" fmla="*/ 61 h 63"/>
                  <a:gd name="T2" fmla="*/ 2 w 51"/>
                  <a:gd name="T3" fmla="*/ 62 h 63"/>
                  <a:gd name="T4" fmla="*/ 6 w 51"/>
                  <a:gd name="T5" fmla="*/ 63 h 63"/>
                  <a:gd name="T6" fmla="*/ 11 w 51"/>
                  <a:gd name="T7" fmla="*/ 63 h 63"/>
                  <a:gd name="T8" fmla="*/ 12 w 51"/>
                  <a:gd name="T9" fmla="*/ 63 h 63"/>
                  <a:gd name="T10" fmla="*/ 13 w 51"/>
                  <a:gd name="T11" fmla="*/ 63 h 63"/>
                  <a:gd name="T12" fmla="*/ 17 w 51"/>
                  <a:gd name="T13" fmla="*/ 63 h 63"/>
                  <a:gd name="T14" fmla="*/ 19 w 51"/>
                  <a:gd name="T15" fmla="*/ 63 h 63"/>
                  <a:gd name="T16" fmla="*/ 20 w 51"/>
                  <a:gd name="T17" fmla="*/ 63 h 63"/>
                  <a:gd name="T18" fmla="*/ 21 w 51"/>
                  <a:gd name="T19" fmla="*/ 63 h 63"/>
                  <a:gd name="T20" fmla="*/ 25 w 51"/>
                  <a:gd name="T21" fmla="*/ 63 h 63"/>
                  <a:gd name="T22" fmla="*/ 32 w 51"/>
                  <a:gd name="T23" fmla="*/ 61 h 63"/>
                  <a:gd name="T24" fmla="*/ 39 w 51"/>
                  <a:gd name="T25" fmla="*/ 57 h 63"/>
                  <a:gd name="T26" fmla="*/ 42 w 51"/>
                  <a:gd name="T27" fmla="*/ 55 h 63"/>
                  <a:gd name="T28" fmla="*/ 43 w 51"/>
                  <a:gd name="T29" fmla="*/ 54 h 63"/>
                  <a:gd name="T30" fmla="*/ 45 w 51"/>
                  <a:gd name="T31" fmla="*/ 51 h 63"/>
                  <a:gd name="T32" fmla="*/ 49 w 51"/>
                  <a:gd name="T33" fmla="*/ 44 h 63"/>
                  <a:gd name="T34" fmla="*/ 50 w 51"/>
                  <a:gd name="T35" fmla="*/ 36 h 63"/>
                  <a:gd name="T36" fmla="*/ 51 w 51"/>
                  <a:gd name="T37" fmla="*/ 33 h 63"/>
                  <a:gd name="T38" fmla="*/ 50 w 51"/>
                  <a:gd name="T39" fmla="*/ 29 h 63"/>
                  <a:gd name="T40" fmla="*/ 49 w 51"/>
                  <a:gd name="T41" fmla="*/ 23 h 63"/>
                  <a:gd name="T42" fmla="*/ 46 w 51"/>
                  <a:gd name="T43" fmla="*/ 18 h 63"/>
                  <a:gd name="T44" fmla="*/ 46 w 51"/>
                  <a:gd name="T45" fmla="*/ 16 h 63"/>
                  <a:gd name="T46" fmla="*/ 45 w 51"/>
                  <a:gd name="T47" fmla="*/ 15 h 63"/>
                  <a:gd name="T48" fmla="*/ 43 w 51"/>
                  <a:gd name="T49" fmla="*/ 13 h 63"/>
                  <a:gd name="T50" fmla="*/ 39 w 51"/>
                  <a:gd name="T51" fmla="*/ 8 h 63"/>
                  <a:gd name="T52" fmla="*/ 35 w 51"/>
                  <a:gd name="T53" fmla="*/ 5 h 63"/>
                  <a:gd name="T54" fmla="*/ 33 w 51"/>
                  <a:gd name="T55" fmla="*/ 4 h 63"/>
                  <a:gd name="T56" fmla="*/ 29 w 51"/>
                  <a:gd name="T57" fmla="*/ 3 h 63"/>
                  <a:gd name="T58" fmla="*/ 23 w 51"/>
                  <a:gd name="T59" fmla="*/ 1 h 63"/>
                  <a:gd name="T60" fmla="*/ 17 w 51"/>
                  <a:gd name="T61" fmla="*/ 1 h 63"/>
                  <a:gd name="T62" fmla="*/ 15 w 51"/>
                  <a:gd name="T63" fmla="*/ 0 h 63"/>
                  <a:gd name="T64" fmla="*/ 12 w 51"/>
                  <a:gd name="T65" fmla="*/ 1 h 63"/>
                  <a:gd name="T66" fmla="*/ 7 w 51"/>
                  <a:gd name="T67" fmla="*/ 1 h 63"/>
                  <a:gd name="T68" fmla="*/ 1 w 51"/>
                  <a:gd name="T69" fmla="*/ 2 h 63"/>
                  <a:gd name="T70" fmla="*/ 0 w 51"/>
                  <a:gd name="T71" fmla="*/ 2 h 63"/>
                  <a:gd name="T72" fmla="*/ 0 w 51"/>
                  <a:gd name="T73" fmla="*/ 61 h 63"/>
                  <a:gd name="T74" fmla="*/ 0 w 51"/>
                  <a:gd name="T75" fmla="*/ 61 h 6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1"/>
                  <a:gd name="T115" fmla="*/ 0 h 63"/>
                  <a:gd name="T116" fmla="*/ 51 w 51"/>
                  <a:gd name="T117" fmla="*/ 63 h 6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1" h="63">
                    <a:moveTo>
                      <a:pt x="0" y="61"/>
                    </a:moveTo>
                    <a:lnTo>
                      <a:pt x="2" y="62"/>
                    </a:lnTo>
                    <a:lnTo>
                      <a:pt x="6" y="63"/>
                    </a:lnTo>
                    <a:lnTo>
                      <a:pt x="11" y="63"/>
                    </a:lnTo>
                    <a:lnTo>
                      <a:pt x="12" y="63"/>
                    </a:lnTo>
                    <a:lnTo>
                      <a:pt x="13" y="63"/>
                    </a:lnTo>
                    <a:lnTo>
                      <a:pt x="17" y="63"/>
                    </a:lnTo>
                    <a:lnTo>
                      <a:pt x="19" y="63"/>
                    </a:lnTo>
                    <a:lnTo>
                      <a:pt x="20" y="63"/>
                    </a:lnTo>
                    <a:lnTo>
                      <a:pt x="21" y="63"/>
                    </a:lnTo>
                    <a:lnTo>
                      <a:pt x="25" y="63"/>
                    </a:lnTo>
                    <a:lnTo>
                      <a:pt x="32" y="61"/>
                    </a:lnTo>
                    <a:lnTo>
                      <a:pt x="39" y="57"/>
                    </a:lnTo>
                    <a:lnTo>
                      <a:pt x="42" y="55"/>
                    </a:lnTo>
                    <a:lnTo>
                      <a:pt x="43" y="54"/>
                    </a:lnTo>
                    <a:lnTo>
                      <a:pt x="45" y="51"/>
                    </a:lnTo>
                    <a:lnTo>
                      <a:pt x="49" y="44"/>
                    </a:lnTo>
                    <a:lnTo>
                      <a:pt x="50" y="36"/>
                    </a:lnTo>
                    <a:lnTo>
                      <a:pt x="51" y="33"/>
                    </a:lnTo>
                    <a:lnTo>
                      <a:pt x="50" y="29"/>
                    </a:lnTo>
                    <a:lnTo>
                      <a:pt x="49" y="23"/>
                    </a:lnTo>
                    <a:lnTo>
                      <a:pt x="46" y="18"/>
                    </a:lnTo>
                    <a:lnTo>
                      <a:pt x="46" y="16"/>
                    </a:lnTo>
                    <a:lnTo>
                      <a:pt x="45" y="15"/>
                    </a:lnTo>
                    <a:lnTo>
                      <a:pt x="43" y="13"/>
                    </a:lnTo>
                    <a:lnTo>
                      <a:pt x="39" y="8"/>
                    </a:lnTo>
                    <a:lnTo>
                      <a:pt x="35" y="5"/>
                    </a:lnTo>
                    <a:lnTo>
                      <a:pt x="33" y="4"/>
                    </a:lnTo>
                    <a:lnTo>
                      <a:pt x="29" y="3"/>
                    </a:lnTo>
                    <a:lnTo>
                      <a:pt x="23" y="1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2" y="1"/>
                    </a:lnTo>
                    <a:lnTo>
                      <a:pt x="7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7" name="Freeform 82"/>
              <p:cNvSpPr>
                <a:spLocks noEditPoints="1"/>
              </p:cNvSpPr>
              <p:nvPr/>
            </p:nvSpPr>
            <p:spPr bwMode="auto">
              <a:xfrm>
                <a:off x="13473" y="11869"/>
                <a:ext cx="161" cy="188"/>
              </a:xfrm>
              <a:custGeom>
                <a:avLst/>
                <a:gdLst>
                  <a:gd name="T0" fmla="*/ 101 w 161"/>
                  <a:gd name="T1" fmla="*/ 151 h 188"/>
                  <a:gd name="T2" fmla="*/ 115 w 161"/>
                  <a:gd name="T3" fmla="*/ 166 h 188"/>
                  <a:gd name="T4" fmla="*/ 126 w 161"/>
                  <a:gd name="T5" fmla="*/ 175 h 188"/>
                  <a:gd name="T6" fmla="*/ 134 w 161"/>
                  <a:gd name="T7" fmla="*/ 179 h 188"/>
                  <a:gd name="T8" fmla="*/ 156 w 161"/>
                  <a:gd name="T9" fmla="*/ 185 h 188"/>
                  <a:gd name="T10" fmla="*/ 160 w 161"/>
                  <a:gd name="T11" fmla="*/ 188 h 188"/>
                  <a:gd name="T12" fmla="*/ 150 w 161"/>
                  <a:gd name="T13" fmla="*/ 188 h 188"/>
                  <a:gd name="T14" fmla="*/ 126 w 161"/>
                  <a:gd name="T15" fmla="*/ 183 h 188"/>
                  <a:gd name="T16" fmla="*/ 121 w 161"/>
                  <a:gd name="T17" fmla="*/ 182 h 188"/>
                  <a:gd name="T18" fmla="*/ 103 w 161"/>
                  <a:gd name="T19" fmla="*/ 175 h 188"/>
                  <a:gd name="T20" fmla="*/ 88 w 161"/>
                  <a:gd name="T21" fmla="*/ 168 h 188"/>
                  <a:gd name="T22" fmla="*/ 79 w 161"/>
                  <a:gd name="T23" fmla="*/ 163 h 188"/>
                  <a:gd name="T24" fmla="*/ 60 w 161"/>
                  <a:gd name="T25" fmla="*/ 150 h 188"/>
                  <a:gd name="T26" fmla="*/ 55 w 161"/>
                  <a:gd name="T27" fmla="*/ 147 h 188"/>
                  <a:gd name="T28" fmla="*/ 40 w 161"/>
                  <a:gd name="T29" fmla="*/ 141 h 188"/>
                  <a:gd name="T30" fmla="*/ 31 w 161"/>
                  <a:gd name="T31" fmla="*/ 134 h 188"/>
                  <a:gd name="T32" fmla="*/ 23 w 161"/>
                  <a:gd name="T33" fmla="*/ 130 h 188"/>
                  <a:gd name="T34" fmla="*/ 9 w 161"/>
                  <a:gd name="T35" fmla="*/ 113 h 188"/>
                  <a:gd name="T36" fmla="*/ 6 w 161"/>
                  <a:gd name="T37" fmla="*/ 108 h 188"/>
                  <a:gd name="T38" fmla="*/ 1 w 161"/>
                  <a:gd name="T39" fmla="*/ 91 h 188"/>
                  <a:gd name="T40" fmla="*/ 0 w 161"/>
                  <a:gd name="T41" fmla="*/ 74 h 188"/>
                  <a:gd name="T42" fmla="*/ 1 w 161"/>
                  <a:gd name="T43" fmla="*/ 60 h 188"/>
                  <a:gd name="T44" fmla="*/ 19 w 161"/>
                  <a:gd name="T45" fmla="*/ 26 h 188"/>
                  <a:gd name="T46" fmla="*/ 28 w 161"/>
                  <a:gd name="T47" fmla="*/ 19 h 188"/>
                  <a:gd name="T48" fmla="*/ 55 w 161"/>
                  <a:gd name="T49" fmla="*/ 4 h 188"/>
                  <a:gd name="T50" fmla="*/ 81 w 161"/>
                  <a:gd name="T51" fmla="*/ 0 h 188"/>
                  <a:gd name="T52" fmla="*/ 97 w 161"/>
                  <a:gd name="T53" fmla="*/ 2 h 188"/>
                  <a:gd name="T54" fmla="*/ 132 w 161"/>
                  <a:gd name="T55" fmla="*/ 19 h 188"/>
                  <a:gd name="T56" fmla="*/ 141 w 161"/>
                  <a:gd name="T57" fmla="*/ 26 h 188"/>
                  <a:gd name="T58" fmla="*/ 156 w 161"/>
                  <a:gd name="T59" fmla="*/ 51 h 188"/>
                  <a:gd name="T60" fmla="*/ 161 w 161"/>
                  <a:gd name="T61" fmla="*/ 75 h 188"/>
                  <a:gd name="T62" fmla="*/ 160 w 161"/>
                  <a:gd name="T63" fmla="*/ 89 h 188"/>
                  <a:gd name="T64" fmla="*/ 147 w 161"/>
                  <a:gd name="T65" fmla="*/ 118 h 188"/>
                  <a:gd name="T66" fmla="*/ 141 w 161"/>
                  <a:gd name="T67" fmla="*/ 125 h 188"/>
                  <a:gd name="T68" fmla="*/ 121 w 161"/>
                  <a:gd name="T69" fmla="*/ 141 h 188"/>
                  <a:gd name="T70" fmla="*/ 100 w 161"/>
                  <a:gd name="T71" fmla="*/ 148 h 188"/>
                  <a:gd name="T72" fmla="*/ 100 w 161"/>
                  <a:gd name="T73" fmla="*/ 148 h 188"/>
                  <a:gd name="T74" fmla="*/ 75 w 161"/>
                  <a:gd name="T75" fmla="*/ 9 h 188"/>
                  <a:gd name="T76" fmla="*/ 56 w 161"/>
                  <a:gd name="T77" fmla="*/ 13 h 188"/>
                  <a:gd name="T78" fmla="*/ 44 w 161"/>
                  <a:gd name="T79" fmla="*/ 23 h 188"/>
                  <a:gd name="T80" fmla="*/ 36 w 161"/>
                  <a:gd name="T81" fmla="*/ 33 h 188"/>
                  <a:gd name="T82" fmla="*/ 28 w 161"/>
                  <a:gd name="T83" fmla="*/ 69 h 188"/>
                  <a:gd name="T84" fmla="*/ 28 w 161"/>
                  <a:gd name="T85" fmla="*/ 81 h 188"/>
                  <a:gd name="T86" fmla="*/ 32 w 161"/>
                  <a:gd name="T87" fmla="*/ 111 h 188"/>
                  <a:gd name="T88" fmla="*/ 44 w 161"/>
                  <a:gd name="T89" fmla="*/ 128 h 188"/>
                  <a:gd name="T90" fmla="*/ 51 w 161"/>
                  <a:gd name="T91" fmla="*/ 135 h 188"/>
                  <a:gd name="T92" fmla="*/ 75 w 161"/>
                  <a:gd name="T93" fmla="*/ 143 h 188"/>
                  <a:gd name="T94" fmla="*/ 84 w 161"/>
                  <a:gd name="T95" fmla="*/ 143 h 188"/>
                  <a:gd name="T96" fmla="*/ 103 w 161"/>
                  <a:gd name="T97" fmla="*/ 139 h 188"/>
                  <a:gd name="T98" fmla="*/ 117 w 161"/>
                  <a:gd name="T99" fmla="*/ 128 h 188"/>
                  <a:gd name="T100" fmla="*/ 123 w 161"/>
                  <a:gd name="T101" fmla="*/ 119 h 188"/>
                  <a:gd name="T102" fmla="*/ 131 w 161"/>
                  <a:gd name="T103" fmla="*/ 84 h 188"/>
                  <a:gd name="T104" fmla="*/ 131 w 161"/>
                  <a:gd name="T105" fmla="*/ 74 h 188"/>
                  <a:gd name="T106" fmla="*/ 129 w 161"/>
                  <a:gd name="T107" fmla="*/ 52 h 188"/>
                  <a:gd name="T108" fmla="*/ 124 w 161"/>
                  <a:gd name="T109" fmla="*/ 35 h 188"/>
                  <a:gd name="T110" fmla="*/ 119 w 161"/>
                  <a:gd name="T111" fmla="*/ 29 h 188"/>
                  <a:gd name="T112" fmla="*/ 106 w 161"/>
                  <a:gd name="T113" fmla="*/ 17 h 188"/>
                  <a:gd name="T114" fmla="*/ 103 w 161"/>
                  <a:gd name="T115" fmla="*/ 14 h 188"/>
                  <a:gd name="T116" fmla="*/ 91 w 161"/>
                  <a:gd name="T117" fmla="*/ 10 h 188"/>
                  <a:gd name="T118" fmla="*/ 80 w 161"/>
                  <a:gd name="T119" fmla="*/ 8 h 188"/>
                  <a:gd name="T120" fmla="*/ 80 w 161"/>
                  <a:gd name="T121" fmla="*/ 8 h 18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1"/>
                  <a:gd name="T184" fmla="*/ 0 h 188"/>
                  <a:gd name="T185" fmla="*/ 161 w 161"/>
                  <a:gd name="T186" fmla="*/ 188 h 18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1" h="188">
                    <a:moveTo>
                      <a:pt x="100" y="148"/>
                    </a:moveTo>
                    <a:lnTo>
                      <a:pt x="101" y="151"/>
                    </a:lnTo>
                    <a:lnTo>
                      <a:pt x="106" y="157"/>
                    </a:lnTo>
                    <a:lnTo>
                      <a:pt x="115" y="166"/>
                    </a:lnTo>
                    <a:lnTo>
                      <a:pt x="124" y="174"/>
                    </a:lnTo>
                    <a:lnTo>
                      <a:pt x="126" y="175"/>
                    </a:lnTo>
                    <a:lnTo>
                      <a:pt x="129" y="177"/>
                    </a:lnTo>
                    <a:lnTo>
                      <a:pt x="134" y="179"/>
                    </a:lnTo>
                    <a:lnTo>
                      <a:pt x="144" y="183"/>
                    </a:lnTo>
                    <a:lnTo>
                      <a:pt x="156" y="185"/>
                    </a:lnTo>
                    <a:lnTo>
                      <a:pt x="160" y="185"/>
                    </a:lnTo>
                    <a:lnTo>
                      <a:pt x="160" y="188"/>
                    </a:lnTo>
                    <a:lnTo>
                      <a:pt x="156" y="188"/>
                    </a:lnTo>
                    <a:lnTo>
                      <a:pt x="150" y="188"/>
                    </a:lnTo>
                    <a:lnTo>
                      <a:pt x="138" y="186"/>
                    </a:lnTo>
                    <a:lnTo>
                      <a:pt x="126" y="183"/>
                    </a:lnTo>
                    <a:lnTo>
                      <a:pt x="124" y="182"/>
                    </a:lnTo>
                    <a:lnTo>
                      <a:pt x="121" y="182"/>
                    </a:lnTo>
                    <a:lnTo>
                      <a:pt x="115" y="180"/>
                    </a:lnTo>
                    <a:lnTo>
                      <a:pt x="103" y="175"/>
                    </a:lnTo>
                    <a:lnTo>
                      <a:pt x="91" y="170"/>
                    </a:lnTo>
                    <a:lnTo>
                      <a:pt x="88" y="168"/>
                    </a:lnTo>
                    <a:lnTo>
                      <a:pt x="85" y="166"/>
                    </a:lnTo>
                    <a:lnTo>
                      <a:pt x="79" y="163"/>
                    </a:lnTo>
                    <a:lnTo>
                      <a:pt x="69" y="157"/>
                    </a:lnTo>
                    <a:lnTo>
                      <a:pt x="60" y="150"/>
                    </a:lnTo>
                    <a:lnTo>
                      <a:pt x="59" y="148"/>
                    </a:lnTo>
                    <a:lnTo>
                      <a:pt x="55" y="147"/>
                    </a:lnTo>
                    <a:lnTo>
                      <a:pt x="49" y="145"/>
                    </a:lnTo>
                    <a:lnTo>
                      <a:pt x="40" y="141"/>
                    </a:lnTo>
                    <a:lnTo>
                      <a:pt x="32" y="136"/>
                    </a:lnTo>
                    <a:lnTo>
                      <a:pt x="31" y="134"/>
                    </a:lnTo>
                    <a:lnTo>
                      <a:pt x="28" y="133"/>
                    </a:lnTo>
                    <a:lnTo>
                      <a:pt x="23" y="130"/>
                    </a:lnTo>
                    <a:lnTo>
                      <a:pt x="15" y="122"/>
                    </a:lnTo>
                    <a:lnTo>
                      <a:pt x="9" y="113"/>
                    </a:lnTo>
                    <a:lnTo>
                      <a:pt x="7" y="110"/>
                    </a:lnTo>
                    <a:lnTo>
                      <a:pt x="6" y="108"/>
                    </a:lnTo>
                    <a:lnTo>
                      <a:pt x="4" y="102"/>
                    </a:lnTo>
                    <a:lnTo>
                      <a:pt x="1" y="91"/>
                    </a:lnTo>
                    <a:lnTo>
                      <a:pt x="0" y="79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1" y="60"/>
                    </a:lnTo>
                    <a:lnTo>
                      <a:pt x="7" y="41"/>
                    </a:lnTo>
                    <a:lnTo>
                      <a:pt x="19" y="26"/>
                    </a:lnTo>
                    <a:lnTo>
                      <a:pt x="24" y="22"/>
                    </a:lnTo>
                    <a:lnTo>
                      <a:pt x="28" y="19"/>
                    </a:lnTo>
                    <a:lnTo>
                      <a:pt x="36" y="12"/>
                    </a:lnTo>
                    <a:lnTo>
                      <a:pt x="55" y="4"/>
                    </a:lnTo>
                    <a:lnTo>
                      <a:pt x="75" y="1"/>
                    </a:lnTo>
                    <a:lnTo>
                      <a:pt x="81" y="0"/>
                    </a:lnTo>
                    <a:lnTo>
                      <a:pt x="86" y="1"/>
                    </a:lnTo>
                    <a:lnTo>
                      <a:pt x="97" y="2"/>
                    </a:lnTo>
                    <a:lnTo>
                      <a:pt x="116" y="8"/>
                    </a:lnTo>
                    <a:lnTo>
                      <a:pt x="132" y="19"/>
                    </a:lnTo>
                    <a:lnTo>
                      <a:pt x="137" y="22"/>
                    </a:lnTo>
                    <a:lnTo>
                      <a:pt x="141" y="26"/>
                    </a:lnTo>
                    <a:lnTo>
                      <a:pt x="147" y="33"/>
                    </a:lnTo>
                    <a:lnTo>
                      <a:pt x="156" y="51"/>
                    </a:lnTo>
                    <a:lnTo>
                      <a:pt x="160" y="70"/>
                    </a:lnTo>
                    <a:lnTo>
                      <a:pt x="161" y="75"/>
                    </a:lnTo>
                    <a:lnTo>
                      <a:pt x="160" y="81"/>
                    </a:lnTo>
                    <a:lnTo>
                      <a:pt x="160" y="89"/>
                    </a:lnTo>
                    <a:lnTo>
                      <a:pt x="155" y="104"/>
                    </a:lnTo>
                    <a:lnTo>
                      <a:pt x="147" y="118"/>
                    </a:lnTo>
                    <a:lnTo>
                      <a:pt x="144" y="121"/>
                    </a:lnTo>
                    <a:lnTo>
                      <a:pt x="141" y="125"/>
                    </a:lnTo>
                    <a:lnTo>
                      <a:pt x="135" y="130"/>
                    </a:lnTo>
                    <a:lnTo>
                      <a:pt x="121" y="141"/>
                    </a:lnTo>
                    <a:lnTo>
                      <a:pt x="104" y="147"/>
                    </a:lnTo>
                    <a:lnTo>
                      <a:pt x="100" y="148"/>
                    </a:lnTo>
                    <a:close/>
                    <a:moveTo>
                      <a:pt x="80" y="8"/>
                    </a:moveTo>
                    <a:lnTo>
                      <a:pt x="75" y="9"/>
                    </a:lnTo>
                    <a:lnTo>
                      <a:pt x="69" y="9"/>
                    </a:lnTo>
                    <a:lnTo>
                      <a:pt x="56" y="13"/>
                    </a:lnTo>
                    <a:lnTo>
                      <a:pt x="46" y="21"/>
                    </a:lnTo>
                    <a:lnTo>
                      <a:pt x="44" y="23"/>
                    </a:lnTo>
                    <a:lnTo>
                      <a:pt x="41" y="26"/>
                    </a:lnTo>
                    <a:lnTo>
                      <a:pt x="36" y="33"/>
                    </a:lnTo>
                    <a:lnTo>
                      <a:pt x="30" y="49"/>
                    </a:lnTo>
                    <a:lnTo>
                      <a:pt x="28" y="69"/>
                    </a:lnTo>
                    <a:lnTo>
                      <a:pt x="28" y="74"/>
                    </a:lnTo>
                    <a:lnTo>
                      <a:pt x="28" y="81"/>
                    </a:lnTo>
                    <a:lnTo>
                      <a:pt x="28" y="91"/>
                    </a:lnTo>
                    <a:lnTo>
                      <a:pt x="32" y="111"/>
                    </a:lnTo>
                    <a:lnTo>
                      <a:pt x="41" y="125"/>
                    </a:lnTo>
                    <a:lnTo>
                      <a:pt x="44" y="128"/>
                    </a:lnTo>
                    <a:lnTo>
                      <a:pt x="46" y="131"/>
                    </a:lnTo>
                    <a:lnTo>
                      <a:pt x="51" y="135"/>
                    </a:lnTo>
                    <a:lnTo>
                      <a:pt x="62" y="141"/>
                    </a:lnTo>
                    <a:lnTo>
                      <a:pt x="75" y="143"/>
                    </a:lnTo>
                    <a:lnTo>
                      <a:pt x="80" y="143"/>
                    </a:lnTo>
                    <a:lnTo>
                      <a:pt x="84" y="143"/>
                    </a:lnTo>
                    <a:lnTo>
                      <a:pt x="91" y="143"/>
                    </a:lnTo>
                    <a:lnTo>
                      <a:pt x="103" y="139"/>
                    </a:lnTo>
                    <a:lnTo>
                      <a:pt x="113" y="131"/>
                    </a:lnTo>
                    <a:lnTo>
                      <a:pt x="117" y="128"/>
                    </a:lnTo>
                    <a:lnTo>
                      <a:pt x="119" y="126"/>
                    </a:lnTo>
                    <a:lnTo>
                      <a:pt x="123" y="119"/>
                    </a:lnTo>
                    <a:lnTo>
                      <a:pt x="129" y="103"/>
                    </a:lnTo>
                    <a:lnTo>
                      <a:pt x="131" y="84"/>
                    </a:lnTo>
                    <a:lnTo>
                      <a:pt x="132" y="77"/>
                    </a:lnTo>
                    <a:lnTo>
                      <a:pt x="131" y="74"/>
                    </a:lnTo>
                    <a:lnTo>
                      <a:pt x="131" y="66"/>
                    </a:lnTo>
                    <a:lnTo>
                      <a:pt x="129" y="52"/>
                    </a:lnTo>
                    <a:lnTo>
                      <a:pt x="125" y="38"/>
                    </a:lnTo>
                    <a:lnTo>
                      <a:pt x="124" y="35"/>
                    </a:lnTo>
                    <a:lnTo>
                      <a:pt x="122" y="33"/>
                    </a:lnTo>
                    <a:lnTo>
                      <a:pt x="119" y="29"/>
                    </a:lnTo>
                    <a:lnTo>
                      <a:pt x="113" y="23"/>
                    </a:lnTo>
                    <a:lnTo>
                      <a:pt x="106" y="17"/>
                    </a:lnTo>
                    <a:lnTo>
                      <a:pt x="105" y="15"/>
                    </a:lnTo>
                    <a:lnTo>
                      <a:pt x="103" y="14"/>
                    </a:lnTo>
                    <a:lnTo>
                      <a:pt x="99" y="12"/>
                    </a:lnTo>
                    <a:lnTo>
                      <a:pt x="91" y="10"/>
                    </a:lnTo>
                    <a:lnTo>
                      <a:pt x="81" y="9"/>
                    </a:lnTo>
                    <a:lnTo>
                      <a:pt x="8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8" name="Freeform 83"/>
              <p:cNvSpPr>
                <a:spLocks/>
              </p:cNvSpPr>
              <p:nvPr/>
            </p:nvSpPr>
            <p:spPr bwMode="auto">
              <a:xfrm>
                <a:off x="13473" y="11869"/>
                <a:ext cx="161" cy="188"/>
              </a:xfrm>
              <a:custGeom>
                <a:avLst/>
                <a:gdLst>
                  <a:gd name="T0" fmla="*/ 101 w 161"/>
                  <a:gd name="T1" fmla="*/ 151 h 188"/>
                  <a:gd name="T2" fmla="*/ 115 w 161"/>
                  <a:gd name="T3" fmla="*/ 166 h 188"/>
                  <a:gd name="T4" fmla="*/ 126 w 161"/>
                  <a:gd name="T5" fmla="*/ 175 h 188"/>
                  <a:gd name="T6" fmla="*/ 134 w 161"/>
                  <a:gd name="T7" fmla="*/ 179 h 188"/>
                  <a:gd name="T8" fmla="*/ 156 w 161"/>
                  <a:gd name="T9" fmla="*/ 185 h 188"/>
                  <a:gd name="T10" fmla="*/ 160 w 161"/>
                  <a:gd name="T11" fmla="*/ 188 h 188"/>
                  <a:gd name="T12" fmla="*/ 150 w 161"/>
                  <a:gd name="T13" fmla="*/ 188 h 188"/>
                  <a:gd name="T14" fmla="*/ 126 w 161"/>
                  <a:gd name="T15" fmla="*/ 183 h 188"/>
                  <a:gd name="T16" fmla="*/ 121 w 161"/>
                  <a:gd name="T17" fmla="*/ 182 h 188"/>
                  <a:gd name="T18" fmla="*/ 103 w 161"/>
                  <a:gd name="T19" fmla="*/ 175 h 188"/>
                  <a:gd name="T20" fmla="*/ 88 w 161"/>
                  <a:gd name="T21" fmla="*/ 168 h 188"/>
                  <a:gd name="T22" fmla="*/ 79 w 161"/>
                  <a:gd name="T23" fmla="*/ 163 h 188"/>
                  <a:gd name="T24" fmla="*/ 60 w 161"/>
                  <a:gd name="T25" fmla="*/ 150 h 188"/>
                  <a:gd name="T26" fmla="*/ 55 w 161"/>
                  <a:gd name="T27" fmla="*/ 147 h 188"/>
                  <a:gd name="T28" fmla="*/ 40 w 161"/>
                  <a:gd name="T29" fmla="*/ 141 h 188"/>
                  <a:gd name="T30" fmla="*/ 31 w 161"/>
                  <a:gd name="T31" fmla="*/ 134 h 188"/>
                  <a:gd name="T32" fmla="*/ 23 w 161"/>
                  <a:gd name="T33" fmla="*/ 130 h 188"/>
                  <a:gd name="T34" fmla="*/ 9 w 161"/>
                  <a:gd name="T35" fmla="*/ 113 h 188"/>
                  <a:gd name="T36" fmla="*/ 6 w 161"/>
                  <a:gd name="T37" fmla="*/ 108 h 188"/>
                  <a:gd name="T38" fmla="*/ 1 w 161"/>
                  <a:gd name="T39" fmla="*/ 91 h 188"/>
                  <a:gd name="T40" fmla="*/ 0 w 161"/>
                  <a:gd name="T41" fmla="*/ 74 h 188"/>
                  <a:gd name="T42" fmla="*/ 1 w 161"/>
                  <a:gd name="T43" fmla="*/ 60 h 188"/>
                  <a:gd name="T44" fmla="*/ 19 w 161"/>
                  <a:gd name="T45" fmla="*/ 26 h 188"/>
                  <a:gd name="T46" fmla="*/ 28 w 161"/>
                  <a:gd name="T47" fmla="*/ 19 h 188"/>
                  <a:gd name="T48" fmla="*/ 55 w 161"/>
                  <a:gd name="T49" fmla="*/ 4 h 188"/>
                  <a:gd name="T50" fmla="*/ 81 w 161"/>
                  <a:gd name="T51" fmla="*/ 0 h 188"/>
                  <a:gd name="T52" fmla="*/ 97 w 161"/>
                  <a:gd name="T53" fmla="*/ 2 h 188"/>
                  <a:gd name="T54" fmla="*/ 132 w 161"/>
                  <a:gd name="T55" fmla="*/ 19 h 188"/>
                  <a:gd name="T56" fmla="*/ 141 w 161"/>
                  <a:gd name="T57" fmla="*/ 26 h 188"/>
                  <a:gd name="T58" fmla="*/ 156 w 161"/>
                  <a:gd name="T59" fmla="*/ 51 h 188"/>
                  <a:gd name="T60" fmla="*/ 161 w 161"/>
                  <a:gd name="T61" fmla="*/ 75 h 188"/>
                  <a:gd name="T62" fmla="*/ 160 w 161"/>
                  <a:gd name="T63" fmla="*/ 89 h 188"/>
                  <a:gd name="T64" fmla="*/ 147 w 161"/>
                  <a:gd name="T65" fmla="*/ 118 h 188"/>
                  <a:gd name="T66" fmla="*/ 141 w 161"/>
                  <a:gd name="T67" fmla="*/ 125 h 188"/>
                  <a:gd name="T68" fmla="*/ 121 w 161"/>
                  <a:gd name="T69" fmla="*/ 141 h 188"/>
                  <a:gd name="T70" fmla="*/ 100 w 161"/>
                  <a:gd name="T71" fmla="*/ 148 h 188"/>
                  <a:gd name="T72" fmla="*/ 100 w 161"/>
                  <a:gd name="T73" fmla="*/ 148 h 18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1"/>
                  <a:gd name="T112" fmla="*/ 0 h 188"/>
                  <a:gd name="T113" fmla="*/ 161 w 161"/>
                  <a:gd name="T114" fmla="*/ 188 h 18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1" h="188">
                    <a:moveTo>
                      <a:pt x="100" y="148"/>
                    </a:moveTo>
                    <a:lnTo>
                      <a:pt x="101" y="151"/>
                    </a:lnTo>
                    <a:lnTo>
                      <a:pt x="106" y="157"/>
                    </a:lnTo>
                    <a:lnTo>
                      <a:pt x="115" y="166"/>
                    </a:lnTo>
                    <a:lnTo>
                      <a:pt x="124" y="174"/>
                    </a:lnTo>
                    <a:lnTo>
                      <a:pt x="126" y="175"/>
                    </a:lnTo>
                    <a:lnTo>
                      <a:pt x="129" y="177"/>
                    </a:lnTo>
                    <a:lnTo>
                      <a:pt x="134" y="179"/>
                    </a:lnTo>
                    <a:lnTo>
                      <a:pt x="144" y="183"/>
                    </a:lnTo>
                    <a:lnTo>
                      <a:pt x="156" y="185"/>
                    </a:lnTo>
                    <a:lnTo>
                      <a:pt x="160" y="185"/>
                    </a:lnTo>
                    <a:lnTo>
                      <a:pt x="160" y="188"/>
                    </a:lnTo>
                    <a:lnTo>
                      <a:pt x="156" y="188"/>
                    </a:lnTo>
                    <a:lnTo>
                      <a:pt x="150" y="188"/>
                    </a:lnTo>
                    <a:lnTo>
                      <a:pt x="138" y="186"/>
                    </a:lnTo>
                    <a:lnTo>
                      <a:pt x="126" y="183"/>
                    </a:lnTo>
                    <a:lnTo>
                      <a:pt x="124" y="182"/>
                    </a:lnTo>
                    <a:lnTo>
                      <a:pt x="121" y="182"/>
                    </a:lnTo>
                    <a:lnTo>
                      <a:pt x="115" y="180"/>
                    </a:lnTo>
                    <a:lnTo>
                      <a:pt x="103" y="175"/>
                    </a:lnTo>
                    <a:lnTo>
                      <a:pt x="91" y="170"/>
                    </a:lnTo>
                    <a:lnTo>
                      <a:pt x="88" y="168"/>
                    </a:lnTo>
                    <a:lnTo>
                      <a:pt x="85" y="166"/>
                    </a:lnTo>
                    <a:lnTo>
                      <a:pt x="79" y="163"/>
                    </a:lnTo>
                    <a:lnTo>
                      <a:pt x="69" y="157"/>
                    </a:lnTo>
                    <a:lnTo>
                      <a:pt x="60" y="150"/>
                    </a:lnTo>
                    <a:lnTo>
                      <a:pt x="59" y="148"/>
                    </a:lnTo>
                    <a:lnTo>
                      <a:pt x="55" y="147"/>
                    </a:lnTo>
                    <a:lnTo>
                      <a:pt x="49" y="145"/>
                    </a:lnTo>
                    <a:lnTo>
                      <a:pt x="40" y="141"/>
                    </a:lnTo>
                    <a:lnTo>
                      <a:pt x="32" y="136"/>
                    </a:lnTo>
                    <a:lnTo>
                      <a:pt x="31" y="134"/>
                    </a:lnTo>
                    <a:lnTo>
                      <a:pt x="28" y="133"/>
                    </a:lnTo>
                    <a:lnTo>
                      <a:pt x="23" y="130"/>
                    </a:lnTo>
                    <a:lnTo>
                      <a:pt x="15" y="122"/>
                    </a:lnTo>
                    <a:lnTo>
                      <a:pt x="9" y="113"/>
                    </a:lnTo>
                    <a:lnTo>
                      <a:pt x="7" y="110"/>
                    </a:lnTo>
                    <a:lnTo>
                      <a:pt x="6" y="108"/>
                    </a:lnTo>
                    <a:lnTo>
                      <a:pt x="4" y="102"/>
                    </a:lnTo>
                    <a:lnTo>
                      <a:pt x="1" y="91"/>
                    </a:lnTo>
                    <a:lnTo>
                      <a:pt x="0" y="79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1" y="60"/>
                    </a:lnTo>
                    <a:lnTo>
                      <a:pt x="7" y="41"/>
                    </a:lnTo>
                    <a:lnTo>
                      <a:pt x="19" y="26"/>
                    </a:lnTo>
                    <a:lnTo>
                      <a:pt x="24" y="22"/>
                    </a:lnTo>
                    <a:lnTo>
                      <a:pt x="28" y="19"/>
                    </a:lnTo>
                    <a:lnTo>
                      <a:pt x="36" y="12"/>
                    </a:lnTo>
                    <a:lnTo>
                      <a:pt x="55" y="4"/>
                    </a:lnTo>
                    <a:lnTo>
                      <a:pt x="75" y="1"/>
                    </a:lnTo>
                    <a:lnTo>
                      <a:pt x="81" y="0"/>
                    </a:lnTo>
                    <a:lnTo>
                      <a:pt x="86" y="1"/>
                    </a:lnTo>
                    <a:lnTo>
                      <a:pt x="97" y="2"/>
                    </a:lnTo>
                    <a:lnTo>
                      <a:pt x="116" y="8"/>
                    </a:lnTo>
                    <a:lnTo>
                      <a:pt x="132" y="19"/>
                    </a:lnTo>
                    <a:lnTo>
                      <a:pt x="137" y="22"/>
                    </a:lnTo>
                    <a:lnTo>
                      <a:pt x="141" y="26"/>
                    </a:lnTo>
                    <a:lnTo>
                      <a:pt x="147" y="33"/>
                    </a:lnTo>
                    <a:lnTo>
                      <a:pt x="156" y="51"/>
                    </a:lnTo>
                    <a:lnTo>
                      <a:pt x="160" y="70"/>
                    </a:lnTo>
                    <a:lnTo>
                      <a:pt x="161" y="75"/>
                    </a:lnTo>
                    <a:lnTo>
                      <a:pt x="160" y="81"/>
                    </a:lnTo>
                    <a:lnTo>
                      <a:pt x="160" y="89"/>
                    </a:lnTo>
                    <a:lnTo>
                      <a:pt x="155" y="104"/>
                    </a:lnTo>
                    <a:lnTo>
                      <a:pt x="147" y="118"/>
                    </a:lnTo>
                    <a:lnTo>
                      <a:pt x="144" y="121"/>
                    </a:lnTo>
                    <a:lnTo>
                      <a:pt x="141" y="125"/>
                    </a:lnTo>
                    <a:lnTo>
                      <a:pt x="135" y="130"/>
                    </a:lnTo>
                    <a:lnTo>
                      <a:pt x="121" y="141"/>
                    </a:lnTo>
                    <a:lnTo>
                      <a:pt x="104" y="147"/>
                    </a:lnTo>
                    <a:lnTo>
                      <a:pt x="100" y="1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9" name="Freeform 84"/>
              <p:cNvSpPr>
                <a:spLocks/>
              </p:cNvSpPr>
              <p:nvPr/>
            </p:nvSpPr>
            <p:spPr bwMode="auto">
              <a:xfrm>
                <a:off x="13501" y="11877"/>
                <a:ext cx="104" cy="135"/>
              </a:xfrm>
              <a:custGeom>
                <a:avLst/>
                <a:gdLst>
                  <a:gd name="T0" fmla="*/ 52 w 104"/>
                  <a:gd name="T1" fmla="*/ 0 h 135"/>
                  <a:gd name="T2" fmla="*/ 47 w 104"/>
                  <a:gd name="T3" fmla="*/ 1 h 135"/>
                  <a:gd name="T4" fmla="*/ 41 w 104"/>
                  <a:gd name="T5" fmla="*/ 1 h 135"/>
                  <a:gd name="T6" fmla="*/ 28 w 104"/>
                  <a:gd name="T7" fmla="*/ 5 h 135"/>
                  <a:gd name="T8" fmla="*/ 18 w 104"/>
                  <a:gd name="T9" fmla="*/ 13 h 135"/>
                  <a:gd name="T10" fmla="*/ 16 w 104"/>
                  <a:gd name="T11" fmla="*/ 15 h 135"/>
                  <a:gd name="T12" fmla="*/ 13 w 104"/>
                  <a:gd name="T13" fmla="*/ 18 h 135"/>
                  <a:gd name="T14" fmla="*/ 8 w 104"/>
                  <a:gd name="T15" fmla="*/ 25 h 135"/>
                  <a:gd name="T16" fmla="*/ 2 w 104"/>
                  <a:gd name="T17" fmla="*/ 41 h 135"/>
                  <a:gd name="T18" fmla="*/ 0 w 104"/>
                  <a:gd name="T19" fmla="*/ 61 h 135"/>
                  <a:gd name="T20" fmla="*/ 0 w 104"/>
                  <a:gd name="T21" fmla="*/ 66 h 135"/>
                  <a:gd name="T22" fmla="*/ 0 w 104"/>
                  <a:gd name="T23" fmla="*/ 73 h 135"/>
                  <a:gd name="T24" fmla="*/ 0 w 104"/>
                  <a:gd name="T25" fmla="*/ 83 h 135"/>
                  <a:gd name="T26" fmla="*/ 4 w 104"/>
                  <a:gd name="T27" fmla="*/ 103 h 135"/>
                  <a:gd name="T28" fmla="*/ 13 w 104"/>
                  <a:gd name="T29" fmla="*/ 117 h 135"/>
                  <a:gd name="T30" fmla="*/ 16 w 104"/>
                  <a:gd name="T31" fmla="*/ 120 h 135"/>
                  <a:gd name="T32" fmla="*/ 18 w 104"/>
                  <a:gd name="T33" fmla="*/ 123 h 135"/>
                  <a:gd name="T34" fmla="*/ 23 w 104"/>
                  <a:gd name="T35" fmla="*/ 127 h 135"/>
                  <a:gd name="T36" fmla="*/ 34 w 104"/>
                  <a:gd name="T37" fmla="*/ 133 h 135"/>
                  <a:gd name="T38" fmla="*/ 47 w 104"/>
                  <a:gd name="T39" fmla="*/ 135 h 135"/>
                  <a:gd name="T40" fmla="*/ 52 w 104"/>
                  <a:gd name="T41" fmla="*/ 135 h 135"/>
                  <a:gd name="T42" fmla="*/ 56 w 104"/>
                  <a:gd name="T43" fmla="*/ 135 h 135"/>
                  <a:gd name="T44" fmla="*/ 63 w 104"/>
                  <a:gd name="T45" fmla="*/ 135 h 135"/>
                  <a:gd name="T46" fmla="*/ 75 w 104"/>
                  <a:gd name="T47" fmla="*/ 131 h 135"/>
                  <a:gd name="T48" fmla="*/ 85 w 104"/>
                  <a:gd name="T49" fmla="*/ 123 h 135"/>
                  <a:gd name="T50" fmla="*/ 89 w 104"/>
                  <a:gd name="T51" fmla="*/ 120 h 135"/>
                  <a:gd name="T52" fmla="*/ 91 w 104"/>
                  <a:gd name="T53" fmla="*/ 118 h 135"/>
                  <a:gd name="T54" fmla="*/ 95 w 104"/>
                  <a:gd name="T55" fmla="*/ 111 h 135"/>
                  <a:gd name="T56" fmla="*/ 101 w 104"/>
                  <a:gd name="T57" fmla="*/ 95 h 135"/>
                  <a:gd name="T58" fmla="*/ 103 w 104"/>
                  <a:gd name="T59" fmla="*/ 76 h 135"/>
                  <a:gd name="T60" fmla="*/ 104 w 104"/>
                  <a:gd name="T61" fmla="*/ 69 h 135"/>
                  <a:gd name="T62" fmla="*/ 103 w 104"/>
                  <a:gd name="T63" fmla="*/ 66 h 135"/>
                  <a:gd name="T64" fmla="*/ 103 w 104"/>
                  <a:gd name="T65" fmla="*/ 58 h 135"/>
                  <a:gd name="T66" fmla="*/ 101 w 104"/>
                  <a:gd name="T67" fmla="*/ 44 h 135"/>
                  <a:gd name="T68" fmla="*/ 97 w 104"/>
                  <a:gd name="T69" fmla="*/ 30 h 135"/>
                  <a:gd name="T70" fmla="*/ 96 w 104"/>
                  <a:gd name="T71" fmla="*/ 27 h 135"/>
                  <a:gd name="T72" fmla="*/ 94 w 104"/>
                  <a:gd name="T73" fmla="*/ 25 h 135"/>
                  <a:gd name="T74" fmla="*/ 91 w 104"/>
                  <a:gd name="T75" fmla="*/ 21 h 135"/>
                  <a:gd name="T76" fmla="*/ 85 w 104"/>
                  <a:gd name="T77" fmla="*/ 15 h 135"/>
                  <a:gd name="T78" fmla="*/ 78 w 104"/>
                  <a:gd name="T79" fmla="*/ 9 h 135"/>
                  <a:gd name="T80" fmla="*/ 77 w 104"/>
                  <a:gd name="T81" fmla="*/ 7 h 135"/>
                  <a:gd name="T82" fmla="*/ 75 w 104"/>
                  <a:gd name="T83" fmla="*/ 6 h 135"/>
                  <a:gd name="T84" fmla="*/ 71 w 104"/>
                  <a:gd name="T85" fmla="*/ 4 h 135"/>
                  <a:gd name="T86" fmla="*/ 63 w 104"/>
                  <a:gd name="T87" fmla="*/ 2 h 135"/>
                  <a:gd name="T88" fmla="*/ 53 w 104"/>
                  <a:gd name="T89" fmla="*/ 1 h 135"/>
                  <a:gd name="T90" fmla="*/ 52 w 104"/>
                  <a:gd name="T91" fmla="*/ 0 h 135"/>
                  <a:gd name="T92" fmla="*/ 52 w 104"/>
                  <a:gd name="T93" fmla="*/ 0 h 135"/>
                  <a:gd name="T94" fmla="*/ 52 w 104"/>
                  <a:gd name="T95" fmla="*/ 0 h 13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04"/>
                  <a:gd name="T145" fmla="*/ 0 h 135"/>
                  <a:gd name="T146" fmla="*/ 104 w 104"/>
                  <a:gd name="T147" fmla="*/ 135 h 13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04" h="135">
                    <a:moveTo>
                      <a:pt x="52" y="0"/>
                    </a:moveTo>
                    <a:lnTo>
                      <a:pt x="47" y="1"/>
                    </a:lnTo>
                    <a:lnTo>
                      <a:pt x="41" y="1"/>
                    </a:lnTo>
                    <a:lnTo>
                      <a:pt x="28" y="5"/>
                    </a:lnTo>
                    <a:lnTo>
                      <a:pt x="18" y="13"/>
                    </a:lnTo>
                    <a:lnTo>
                      <a:pt x="16" y="15"/>
                    </a:lnTo>
                    <a:lnTo>
                      <a:pt x="13" y="18"/>
                    </a:lnTo>
                    <a:lnTo>
                      <a:pt x="8" y="25"/>
                    </a:lnTo>
                    <a:lnTo>
                      <a:pt x="2" y="41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0" y="83"/>
                    </a:lnTo>
                    <a:lnTo>
                      <a:pt x="4" y="103"/>
                    </a:lnTo>
                    <a:lnTo>
                      <a:pt x="13" y="117"/>
                    </a:lnTo>
                    <a:lnTo>
                      <a:pt x="16" y="120"/>
                    </a:lnTo>
                    <a:lnTo>
                      <a:pt x="18" y="123"/>
                    </a:lnTo>
                    <a:lnTo>
                      <a:pt x="23" y="127"/>
                    </a:lnTo>
                    <a:lnTo>
                      <a:pt x="34" y="133"/>
                    </a:lnTo>
                    <a:lnTo>
                      <a:pt x="47" y="135"/>
                    </a:lnTo>
                    <a:lnTo>
                      <a:pt x="52" y="135"/>
                    </a:lnTo>
                    <a:lnTo>
                      <a:pt x="56" y="135"/>
                    </a:lnTo>
                    <a:lnTo>
                      <a:pt x="63" y="135"/>
                    </a:lnTo>
                    <a:lnTo>
                      <a:pt x="75" y="131"/>
                    </a:lnTo>
                    <a:lnTo>
                      <a:pt x="85" y="123"/>
                    </a:lnTo>
                    <a:lnTo>
                      <a:pt x="89" y="120"/>
                    </a:lnTo>
                    <a:lnTo>
                      <a:pt x="91" y="118"/>
                    </a:lnTo>
                    <a:lnTo>
                      <a:pt x="95" y="111"/>
                    </a:lnTo>
                    <a:lnTo>
                      <a:pt x="101" y="95"/>
                    </a:lnTo>
                    <a:lnTo>
                      <a:pt x="103" y="76"/>
                    </a:lnTo>
                    <a:lnTo>
                      <a:pt x="104" y="69"/>
                    </a:lnTo>
                    <a:lnTo>
                      <a:pt x="103" y="66"/>
                    </a:lnTo>
                    <a:lnTo>
                      <a:pt x="103" y="58"/>
                    </a:lnTo>
                    <a:lnTo>
                      <a:pt x="101" y="44"/>
                    </a:lnTo>
                    <a:lnTo>
                      <a:pt x="97" y="30"/>
                    </a:lnTo>
                    <a:lnTo>
                      <a:pt x="96" y="27"/>
                    </a:lnTo>
                    <a:lnTo>
                      <a:pt x="94" y="25"/>
                    </a:lnTo>
                    <a:lnTo>
                      <a:pt x="91" y="21"/>
                    </a:lnTo>
                    <a:lnTo>
                      <a:pt x="85" y="15"/>
                    </a:lnTo>
                    <a:lnTo>
                      <a:pt x="78" y="9"/>
                    </a:lnTo>
                    <a:lnTo>
                      <a:pt x="77" y="7"/>
                    </a:lnTo>
                    <a:lnTo>
                      <a:pt x="75" y="6"/>
                    </a:lnTo>
                    <a:lnTo>
                      <a:pt x="71" y="4"/>
                    </a:lnTo>
                    <a:lnTo>
                      <a:pt x="63" y="2"/>
                    </a:lnTo>
                    <a:lnTo>
                      <a:pt x="53" y="1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0" name="Freeform 85"/>
              <p:cNvSpPr>
                <a:spLocks noEditPoints="1"/>
              </p:cNvSpPr>
              <p:nvPr/>
            </p:nvSpPr>
            <p:spPr bwMode="auto">
              <a:xfrm>
                <a:off x="12338" y="12165"/>
                <a:ext cx="161" cy="188"/>
              </a:xfrm>
              <a:custGeom>
                <a:avLst/>
                <a:gdLst>
                  <a:gd name="T0" fmla="*/ 101 w 161"/>
                  <a:gd name="T1" fmla="*/ 151 h 188"/>
                  <a:gd name="T2" fmla="*/ 114 w 161"/>
                  <a:gd name="T3" fmla="*/ 166 h 188"/>
                  <a:gd name="T4" fmla="*/ 126 w 161"/>
                  <a:gd name="T5" fmla="*/ 175 h 188"/>
                  <a:gd name="T6" fmla="*/ 133 w 161"/>
                  <a:gd name="T7" fmla="*/ 179 h 188"/>
                  <a:gd name="T8" fmla="*/ 156 w 161"/>
                  <a:gd name="T9" fmla="*/ 185 h 188"/>
                  <a:gd name="T10" fmla="*/ 159 w 161"/>
                  <a:gd name="T11" fmla="*/ 188 h 188"/>
                  <a:gd name="T12" fmla="*/ 150 w 161"/>
                  <a:gd name="T13" fmla="*/ 188 h 188"/>
                  <a:gd name="T14" fmla="*/ 126 w 161"/>
                  <a:gd name="T15" fmla="*/ 183 h 188"/>
                  <a:gd name="T16" fmla="*/ 120 w 161"/>
                  <a:gd name="T17" fmla="*/ 182 h 188"/>
                  <a:gd name="T18" fmla="*/ 102 w 161"/>
                  <a:gd name="T19" fmla="*/ 175 h 188"/>
                  <a:gd name="T20" fmla="*/ 88 w 161"/>
                  <a:gd name="T21" fmla="*/ 168 h 188"/>
                  <a:gd name="T22" fmla="*/ 78 w 161"/>
                  <a:gd name="T23" fmla="*/ 163 h 188"/>
                  <a:gd name="T24" fmla="*/ 59 w 161"/>
                  <a:gd name="T25" fmla="*/ 150 h 188"/>
                  <a:gd name="T26" fmla="*/ 55 w 161"/>
                  <a:gd name="T27" fmla="*/ 147 h 188"/>
                  <a:gd name="T28" fmla="*/ 39 w 161"/>
                  <a:gd name="T29" fmla="*/ 141 h 188"/>
                  <a:gd name="T30" fmla="*/ 31 w 161"/>
                  <a:gd name="T31" fmla="*/ 134 h 188"/>
                  <a:gd name="T32" fmla="*/ 22 w 161"/>
                  <a:gd name="T33" fmla="*/ 130 h 188"/>
                  <a:gd name="T34" fmla="*/ 8 w 161"/>
                  <a:gd name="T35" fmla="*/ 113 h 188"/>
                  <a:gd name="T36" fmla="*/ 6 w 161"/>
                  <a:gd name="T37" fmla="*/ 107 h 188"/>
                  <a:gd name="T38" fmla="*/ 1 w 161"/>
                  <a:gd name="T39" fmla="*/ 91 h 188"/>
                  <a:gd name="T40" fmla="*/ 0 w 161"/>
                  <a:gd name="T41" fmla="*/ 74 h 188"/>
                  <a:gd name="T42" fmla="*/ 1 w 161"/>
                  <a:gd name="T43" fmla="*/ 60 h 188"/>
                  <a:gd name="T44" fmla="*/ 19 w 161"/>
                  <a:gd name="T45" fmla="*/ 26 h 188"/>
                  <a:gd name="T46" fmla="*/ 27 w 161"/>
                  <a:gd name="T47" fmla="*/ 18 h 188"/>
                  <a:gd name="T48" fmla="*/ 55 w 161"/>
                  <a:gd name="T49" fmla="*/ 4 h 188"/>
                  <a:gd name="T50" fmla="*/ 81 w 161"/>
                  <a:gd name="T51" fmla="*/ 0 h 188"/>
                  <a:gd name="T52" fmla="*/ 96 w 161"/>
                  <a:gd name="T53" fmla="*/ 2 h 188"/>
                  <a:gd name="T54" fmla="*/ 132 w 161"/>
                  <a:gd name="T55" fmla="*/ 18 h 188"/>
                  <a:gd name="T56" fmla="*/ 140 w 161"/>
                  <a:gd name="T57" fmla="*/ 26 h 188"/>
                  <a:gd name="T58" fmla="*/ 156 w 161"/>
                  <a:gd name="T59" fmla="*/ 51 h 188"/>
                  <a:gd name="T60" fmla="*/ 161 w 161"/>
                  <a:gd name="T61" fmla="*/ 75 h 188"/>
                  <a:gd name="T62" fmla="*/ 159 w 161"/>
                  <a:gd name="T63" fmla="*/ 89 h 188"/>
                  <a:gd name="T64" fmla="*/ 146 w 161"/>
                  <a:gd name="T65" fmla="*/ 118 h 188"/>
                  <a:gd name="T66" fmla="*/ 140 w 161"/>
                  <a:gd name="T67" fmla="*/ 125 h 188"/>
                  <a:gd name="T68" fmla="*/ 120 w 161"/>
                  <a:gd name="T69" fmla="*/ 141 h 188"/>
                  <a:gd name="T70" fmla="*/ 100 w 161"/>
                  <a:gd name="T71" fmla="*/ 148 h 188"/>
                  <a:gd name="T72" fmla="*/ 100 w 161"/>
                  <a:gd name="T73" fmla="*/ 148 h 188"/>
                  <a:gd name="T74" fmla="*/ 75 w 161"/>
                  <a:gd name="T75" fmla="*/ 9 h 188"/>
                  <a:gd name="T76" fmla="*/ 56 w 161"/>
                  <a:gd name="T77" fmla="*/ 13 h 188"/>
                  <a:gd name="T78" fmla="*/ 44 w 161"/>
                  <a:gd name="T79" fmla="*/ 23 h 188"/>
                  <a:gd name="T80" fmla="*/ 36 w 161"/>
                  <a:gd name="T81" fmla="*/ 33 h 188"/>
                  <a:gd name="T82" fmla="*/ 27 w 161"/>
                  <a:gd name="T83" fmla="*/ 69 h 188"/>
                  <a:gd name="T84" fmla="*/ 27 w 161"/>
                  <a:gd name="T85" fmla="*/ 81 h 188"/>
                  <a:gd name="T86" fmla="*/ 32 w 161"/>
                  <a:gd name="T87" fmla="*/ 111 h 188"/>
                  <a:gd name="T88" fmla="*/ 44 w 161"/>
                  <a:gd name="T89" fmla="*/ 128 h 188"/>
                  <a:gd name="T90" fmla="*/ 51 w 161"/>
                  <a:gd name="T91" fmla="*/ 135 h 188"/>
                  <a:gd name="T92" fmla="*/ 75 w 161"/>
                  <a:gd name="T93" fmla="*/ 143 h 188"/>
                  <a:gd name="T94" fmla="*/ 83 w 161"/>
                  <a:gd name="T95" fmla="*/ 143 h 188"/>
                  <a:gd name="T96" fmla="*/ 102 w 161"/>
                  <a:gd name="T97" fmla="*/ 139 h 188"/>
                  <a:gd name="T98" fmla="*/ 116 w 161"/>
                  <a:gd name="T99" fmla="*/ 128 h 188"/>
                  <a:gd name="T100" fmla="*/ 122 w 161"/>
                  <a:gd name="T101" fmla="*/ 119 h 188"/>
                  <a:gd name="T102" fmla="*/ 131 w 161"/>
                  <a:gd name="T103" fmla="*/ 84 h 188"/>
                  <a:gd name="T104" fmla="*/ 131 w 161"/>
                  <a:gd name="T105" fmla="*/ 74 h 188"/>
                  <a:gd name="T106" fmla="*/ 128 w 161"/>
                  <a:gd name="T107" fmla="*/ 52 h 188"/>
                  <a:gd name="T108" fmla="*/ 124 w 161"/>
                  <a:gd name="T109" fmla="*/ 35 h 188"/>
                  <a:gd name="T110" fmla="*/ 119 w 161"/>
                  <a:gd name="T111" fmla="*/ 29 h 188"/>
                  <a:gd name="T112" fmla="*/ 106 w 161"/>
                  <a:gd name="T113" fmla="*/ 17 h 188"/>
                  <a:gd name="T114" fmla="*/ 102 w 161"/>
                  <a:gd name="T115" fmla="*/ 14 h 188"/>
                  <a:gd name="T116" fmla="*/ 90 w 161"/>
                  <a:gd name="T117" fmla="*/ 10 h 188"/>
                  <a:gd name="T118" fmla="*/ 80 w 161"/>
                  <a:gd name="T119" fmla="*/ 8 h 188"/>
                  <a:gd name="T120" fmla="*/ 80 w 161"/>
                  <a:gd name="T121" fmla="*/ 8 h 18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1"/>
                  <a:gd name="T184" fmla="*/ 0 h 188"/>
                  <a:gd name="T185" fmla="*/ 161 w 161"/>
                  <a:gd name="T186" fmla="*/ 188 h 18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1" h="188">
                    <a:moveTo>
                      <a:pt x="100" y="148"/>
                    </a:moveTo>
                    <a:lnTo>
                      <a:pt x="101" y="151"/>
                    </a:lnTo>
                    <a:lnTo>
                      <a:pt x="106" y="157"/>
                    </a:lnTo>
                    <a:lnTo>
                      <a:pt x="114" y="166"/>
                    </a:lnTo>
                    <a:lnTo>
                      <a:pt x="124" y="174"/>
                    </a:lnTo>
                    <a:lnTo>
                      <a:pt x="126" y="175"/>
                    </a:lnTo>
                    <a:lnTo>
                      <a:pt x="128" y="177"/>
                    </a:lnTo>
                    <a:lnTo>
                      <a:pt x="133" y="179"/>
                    </a:lnTo>
                    <a:lnTo>
                      <a:pt x="144" y="183"/>
                    </a:lnTo>
                    <a:lnTo>
                      <a:pt x="156" y="185"/>
                    </a:lnTo>
                    <a:lnTo>
                      <a:pt x="159" y="185"/>
                    </a:lnTo>
                    <a:lnTo>
                      <a:pt x="159" y="188"/>
                    </a:lnTo>
                    <a:lnTo>
                      <a:pt x="156" y="188"/>
                    </a:lnTo>
                    <a:lnTo>
                      <a:pt x="150" y="188"/>
                    </a:lnTo>
                    <a:lnTo>
                      <a:pt x="138" y="186"/>
                    </a:lnTo>
                    <a:lnTo>
                      <a:pt x="126" y="183"/>
                    </a:lnTo>
                    <a:lnTo>
                      <a:pt x="124" y="182"/>
                    </a:lnTo>
                    <a:lnTo>
                      <a:pt x="120" y="182"/>
                    </a:lnTo>
                    <a:lnTo>
                      <a:pt x="114" y="180"/>
                    </a:lnTo>
                    <a:lnTo>
                      <a:pt x="102" y="175"/>
                    </a:lnTo>
                    <a:lnTo>
                      <a:pt x="90" y="170"/>
                    </a:lnTo>
                    <a:lnTo>
                      <a:pt x="88" y="168"/>
                    </a:lnTo>
                    <a:lnTo>
                      <a:pt x="84" y="166"/>
                    </a:lnTo>
                    <a:lnTo>
                      <a:pt x="78" y="163"/>
                    </a:lnTo>
                    <a:lnTo>
                      <a:pt x="69" y="157"/>
                    </a:lnTo>
                    <a:lnTo>
                      <a:pt x="59" y="150"/>
                    </a:lnTo>
                    <a:lnTo>
                      <a:pt x="58" y="148"/>
                    </a:lnTo>
                    <a:lnTo>
                      <a:pt x="55" y="147"/>
                    </a:lnTo>
                    <a:lnTo>
                      <a:pt x="49" y="145"/>
                    </a:lnTo>
                    <a:lnTo>
                      <a:pt x="39" y="141"/>
                    </a:lnTo>
                    <a:lnTo>
                      <a:pt x="32" y="136"/>
                    </a:lnTo>
                    <a:lnTo>
                      <a:pt x="31" y="134"/>
                    </a:lnTo>
                    <a:lnTo>
                      <a:pt x="27" y="133"/>
                    </a:lnTo>
                    <a:lnTo>
                      <a:pt x="22" y="130"/>
                    </a:lnTo>
                    <a:lnTo>
                      <a:pt x="14" y="122"/>
                    </a:lnTo>
                    <a:lnTo>
                      <a:pt x="8" y="113"/>
                    </a:lnTo>
                    <a:lnTo>
                      <a:pt x="7" y="110"/>
                    </a:lnTo>
                    <a:lnTo>
                      <a:pt x="6" y="107"/>
                    </a:lnTo>
                    <a:lnTo>
                      <a:pt x="3" y="102"/>
                    </a:lnTo>
                    <a:lnTo>
                      <a:pt x="1" y="91"/>
                    </a:lnTo>
                    <a:lnTo>
                      <a:pt x="0" y="79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1" y="60"/>
                    </a:lnTo>
                    <a:lnTo>
                      <a:pt x="7" y="41"/>
                    </a:lnTo>
                    <a:lnTo>
                      <a:pt x="19" y="26"/>
                    </a:lnTo>
                    <a:lnTo>
                      <a:pt x="24" y="22"/>
                    </a:lnTo>
                    <a:lnTo>
                      <a:pt x="27" y="18"/>
                    </a:lnTo>
                    <a:lnTo>
                      <a:pt x="36" y="12"/>
                    </a:lnTo>
                    <a:lnTo>
                      <a:pt x="55" y="4"/>
                    </a:lnTo>
                    <a:lnTo>
                      <a:pt x="75" y="1"/>
                    </a:lnTo>
                    <a:lnTo>
                      <a:pt x="81" y="0"/>
                    </a:lnTo>
                    <a:lnTo>
                      <a:pt x="86" y="1"/>
                    </a:lnTo>
                    <a:lnTo>
                      <a:pt x="96" y="2"/>
                    </a:lnTo>
                    <a:lnTo>
                      <a:pt x="115" y="8"/>
                    </a:lnTo>
                    <a:lnTo>
                      <a:pt x="132" y="18"/>
                    </a:lnTo>
                    <a:lnTo>
                      <a:pt x="137" y="22"/>
                    </a:lnTo>
                    <a:lnTo>
                      <a:pt x="140" y="26"/>
                    </a:lnTo>
                    <a:lnTo>
                      <a:pt x="146" y="33"/>
                    </a:lnTo>
                    <a:lnTo>
                      <a:pt x="156" y="51"/>
                    </a:lnTo>
                    <a:lnTo>
                      <a:pt x="159" y="70"/>
                    </a:lnTo>
                    <a:lnTo>
                      <a:pt x="161" y="75"/>
                    </a:lnTo>
                    <a:lnTo>
                      <a:pt x="159" y="81"/>
                    </a:lnTo>
                    <a:lnTo>
                      <a:pt x="159" y="89"/>
                    </a:lnTo>
                    <a:lnTo>
                      <a:pt x="155" y="104"/>
                    </a:lnTo>
                    <a:lnTo>
                      <a:pt x="146" y="118"/>
                    </a:lnTo>
                    <a:lnTo>
                      <a:pt x="144" y="121"/>
                    </a:lnTo>
                    <a:lnTo>
                      <a:pt x="140" y="125"/>
                    </a:lnTo>
                    <a:lnTo>
                      <a:pt x="134" y="130"/>
                    </a:lnTo>
                    <a:lnTo>
                      <a:pt x="120" y="141"/>
                    </a:lnTo>
                    <a:lnTo>
                      <a:pt x="103" y="147"/>
                    </a:lnTo>
                    <a:lnTo>
                      <a:pt x="100" y="148"/>
                    </a:lnTo>
                    <a:close/>
                    <a:moveTo>
                      <a:pt x="80" y="8"/>
                    </a:moveTo>
                    <a:lnTo>
                      <a:pt x="75" y="9"/>
                    </a:lnTo>
                    <a:lnTo>
                      <a:pt x="69" y="9"/>
                    </a:lnTo>
                    <a:lnTo>
                      <a:pt x="56" y="13"/>
                    </a:lnTo>
                    <a:lnTo>
                      <a:pt x="45" y="21"/>
                    </a:lnTo>
                    <a:lnTo>
                      <a:pt x="44" y="23"/>
                    </a:lnTo>
                    <a:lnTo>
                      <a:pt x="40" y="26"/>
                    </a:lnTo>
                    <a:lnTo>
                      <a:pt x="36" y="33"/>
                    </a:lnTo>
                    <a:lnTo>
                      <a:pt x="30" y="49"/>
                    </a:lnTo>
                    <a:lnTo>
                      <a:pt x="27" y="69"/>
                    </a:lnTo>
                    <a:lnTo>
                      <a:pt x="27" y="74"/>
                    </a:lnTo>
                    <a:lnTo>
                      <a:pt x="27" y="81"/>
                    </a:lnTo>
                    <a:lnTo>
                      <a:pt x="27" y="91"/>
                    </a:lnTo>
                    <a:lnTo>
                      <a:pt x="32" y="111"/>
                    </a:lnTo>
                    <a:lnTo>
                      <a:pt x="40" y="125"/>
                    </a:lnTo>
                    <a:lnTo>
                      <a:pt x="44" y="128"/>
                    </a:lnTo>
                    <a:lnTo>
                      <a:pt x="45" y="131"/>
                    </a:lnTo>
                    <a:lnTo>
                      <a:pt x="51" y="135"/>
                    </a:lnTo>
                    <a:lnTo>
                      <a:pt x="62" y="141"/>
                    </a:lnTo>
                    <a:lnTo>
                      <a:pt x="75" y="143"/>
                    </a:lnTo>
                    <a:lnTo>
                      <a:pt x="80" y="143"/>
                    </a:lnTo>
                    <a:lnTo>
                      <a:pt x="83" y="143"/>
                    </a:lnTo>
                    <a:lnTo>
                      <a:pt x="90" y="143"/>
                    </a:lnTo>
                    <a:lnTo>
                      <a:pt x="102" y="139"/>
                    </a:lnTo>
                    <a:lnTo>
                      <a:pt x="113" y="131"/>
                    </a:lnTo>
                    <a:lnTo>
                      <a:pt x="116" y="128"/>
                    </a:lnTo>
                    <a:lnTo>
                      <a:pt x="119" y="126"/>
                    </a:lnTo>
                    <a:lnTo>
                      <a:pt x="122" y="119"/>
                    </a:lnTo>
                    <a:lnTo>
                      <a:pt x="128" y="103"/>
                    </a:lnTo>
                    <a:lnTo>
                      <a:pt x="131" y="84"/>
                    </a:lnTo>
                    <a:lnTo>
                      <a:pt x="132" y="77"/>
                    </a:lnTo>
                    <a:lnTo>
                      <a:pt x="131" y="74"/>
                    </a:lnTo>
                    <a:lnTo>
                      <a:pt x="131" y="66"/>
                    </a:lnTo>
                    <a:lnTo>
                      <a:pt x="128" y="52"/>
                    </a:lnTo>
                    <a:lnTo>
                      <a:pt x="125" y="38"/>
                    </a:lnTo>
                    <a:lnTo>
                      <a:pt x="124" y="35"/>
                    </a:lnTo>
                    <a:lnTo>
                      <a:pt x="121" y="33"/>
                    </a:lnTo>
                    <a:lnTo>
                      <a:pt x="119" y="29"/>
                    </a:lnTo>
                    <a:lnTo>
                      <a:pt x="113" y="23"/>
                    </a:lnTo>
                    <a:lnTo>
                      <a:pt x="106" y="17"/>
                    </a:lnTo>
                    <a:lnTo>
                      <a:pt x="105" y="15"/>
                    </a:lnTo>
                    <a:lnTo>
                      <a:pt x="102" y="14"/>
                    </a:lnTo>
                    <a:lnTo>
                      <a:pt x="99" y="12"/>
                    </a:lnTo>
                    <a:lnTo>
                      <a:pt x="90" y="10"/>
                    </a:lnTo>
                    <a:lnTo>
                      <a:pt x="81" y="9"/>
                    </a:lnTo>
                    <a:lnTo>
                      <a:pt x="8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1" name="Freeform 86"/>
              <p:cNvSpPr>
                <a:spLocks/>
              </p:cNvSpPr>
              <p:nvPr/>
            </p:nvSpPr>
            <p:spPr bwMode="auto">
              <a:xfrm>
                <a:off x="12338" y="12165"/>
                <a:ext cx="161" cy="188"/>
              </a:xfrm>
              <a:custGeom>
                <a:avLst/>
                <a:gdLst>
                  <a:gd name="T0" fmla="*/ 101 w 161"/>
                  <a:gd name="T1" fmla="*/ 151 h 188"/>
                  <a:gd name="T2" fmla="*/ 114 w 161"/>
                  <a:gd name="T3" fmla="*/ 166 h 188"/>
                  <a:gd name="T4" fmla="*/ 126 w 161"/>
                  <a:gd name="T5" fmla="*/ 175 h 188"/>
                  <a:gd name="T6" fmla="*/ 133 w 161"/>
                  <a:gd name="T7" fmla="*/ 179 h 188"/>
                  <a:gd name="T8" fmla="*/ 156 w 161"/>
                  <a:gd name="T9" fmla="*/ 185 h 188"/>
                  <a:gd name="T10" fmla="*/ 159 w 161"/>
                  <a:gd name="T11" fmla="*/ 188 h 188"/>
                  <a:gd name="T12" fmla="*/ 150 w 161"/>
                  <a:gd name="T13" fmla="*/ 188 h 188"/>
                  <a:gd name="T14" fmla="*/ 126 w 161"/>
                  <a:gd name="T15" fmla="*/ 183 h 188"/>
                  <a:gd name="T16" fmla="*/ 120 w 161"/>
                  <a:gd name="T17" fmla="*/ 182 h 188"/>
                  <a:gd name="T18" fmla="*/ 102 w 161"/>
                  <a:gd name="T19" fmla="*/ 175 h 188"/>
                  <a:gd name="T20" fmla="*/ 88 w 161"/>
                  <a:gd name="T21" fmla="*/ 168 h 188"/>
                  <a:gd name="T22" fmla="*/ 78 w 161"/>
                  <a:gd name="T23" fmla="*/ 163 h 188"/>
                  <a:gd name="T24" fmla="*/ 59 w 161"/>
                  <a:gd name="T25" fmla="*/ 150 h 188"/>
                  <a:gd name="T26" fmla="*/ 55 w 161"/>
                  <a:gd name="T27" fmla="*/ 147 h 188"/>
                  <a:gd name="T28" fmla="*/ 39 w 161"/>
                  <a:gd name="T29" fmla="*/ 141 h 188"/>
                  <a:gd name="T30" fmla="*/ 31 w 161"/>
                  <a:gd name="T31" fmla="*/ 134 h 188"/>
                  <a:gd name="T32" fmla="*/ 22 w 161"/>
                  <a:gd name="T33" fmla="*/ 130 h 188"/>
                  <a:gd name="T34" fmla="*/ 8 w 161"/>
                  <a:gd name="T35" fmla="*/ 113 h 188"/>
                  <a:gd name="T36" fmla="*/ 6 w 161"/>
                  <a:gd name="T37" fmla="*/ 107 h 188"/>
                  <a:gd name="T38" fmla="*/ 1 w 161"/>
                  <a:gd name="T39" fmla="*/ 91 h 188"/>
                  <a:gd name="T40" fmla="*/ 0 w 161"/>
                  <a:gd name="T41" fmla="*/ 74 h 188"/>
                  <a:gd name="T42" fmla="*/ 1 w 161"/>
                  <a:gd name="T43" fmla="*/ 60 h 188"/>
                  <a:gd name="T44" fmla="*/ 19 w 161"/>
                  <a:gd name="T45" fmla="*/ 26 h 188"/>
                  <a:gd name="T46" fmla="*/ 27 w 161"/>
                  <a:gd name="T47" fmla="*/ 18 h 188"/>
                  <a:gd name="T48" fmla="*/ 55 w 161"/>
                  <a:gd name="T49" fmla="*/ 4 h 188"/>
                  <a:gd name="T50" fmla="*/ 81 w 161"/>
                  <a:gd name="T51" fmla="*/ 0 h 188"/>
                  <a:gd name="T52" fmla="*/ 96 w 161"/>
                  <a:gd name="T53" fmla="*/ 2 h 188"/>
                  <a:gd name="T54" fmla="*/ 132 w 161"/>
                  <a:gd name="T55" fmla="*/ 18 h 188"/>
                  <a:gd name="T56" fmla="*/ 140 w 161"/>
                  <a:gd name="T57" fmla="*/ 26 h 188"/>
                  <a:gd name="T58" fmla="*/ 156 w 161"/>
                  <a:gd name="T59" fmla="*/ 51 h 188"/>
                  <a:gd name="T60" fmla="*/ 161 w 161"/>
                  <a:gd name="T61" fmla="*/ 75 h 188"/>
                  <a:gd name="T62" fmla="*/ 159 w 161"/>
                  <a:gd name="T63" fmla="*/ 89 h 188"/>
                  <a:gd name="T64" fmla="*/ 146 w 161"/>
                  <a:gd name="T65" fmla="*/ 118 h 188"/>
                  <a:gd name="T66" fmla="*/ 140 w 161"/>
                  <a:gd name="T67" fmla="*/ 125 h 188"/>
                  <a:gd name="T68" fmla="*/ 120 w 161"/>
                  <a:gd name="T69" fmla="*/ 141 h 188"/>
                  <a:gd name="T70" fmla="*/ 100 w 161"/>
                  <a:gd name="T71" fmla="*/ 148 h 188"/>
                  <a:gd name="T72" fmla="*/ 100 w 161"/>
                  <a:gd name="T73" fmla="*/ 148 h 18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1"/>
                  <a:gd name="T112" fmla="*/ 0 h 188"/>
                  <a:gd name="T113" fmla="*/ 161 w 161"/>
                  <a:gd name="T114" fmla="*/ 188 h 18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1" h="188">
                    <a:moveTo>
                      <a:pt x="100" y="148"/>
                    </a:moveTo>
                    <a:lnTo>
                      <a:pt x="101" y="151"/>
                    </a:lnTo>
                    <a:lnTo>
                      <a:pt x="106" y="157"/>
                    </a:lnTo>
                    <a:lnTo>
                      <a:pt x="114" y="166"/>
                    </a:lnTo>
                    <a:lnTo>
                      <a:pt x="124" y="174"/>
                    </a:lnTo>
                    <a:lnTo>
                      <a:pt x="126" y="175"/>
                    </a:lnTo>
                    <a:lnTo>
                      <a:pt x="128" y="177"/>
                    </a:lnTo>
                    <a:lnTo>
                      <a:pt x="133" y="179"/>
                    </a:lnTo>
                    <a:lnTo>
                      <a:pt x="144" y="183"/>
                    </a:lnTo>
                    <a:lnTo>
                      <a:pt x="156" y="185"/>
                    </a:lnTo>
                    <a:lnTo>
                      <a:pt x="159" y="185"/>
                    </a:lnTo>
                    <a:lnTo>
                      <a:pt x="159" y="188"/>
                    </a:lnTo>
                    <a:lnTo>
                      <a:pt x="156" y="188"/>
                    </a:lnTo>
                    <a:lnTo>
                      <a:pt x="150" y="188"/>
                    </a:lnTo>
                    <a:lnTo>
                      <a:pt x="138" y="186"/>
                    </a:lnTo>
                    <a:lnTo>
                      <a:pt x="126" y="183"/>
                    </a:lnTo>
                    <a:lnTo>
                      <a:pt x="124" y="182"/>
                    </a:lnTo>
                    <a:lnTo>
                      <a:pt x="120" y="182"/>
                    </a:lnTo>
                    <a:lnTo>
                      <a:pt x="114" y="180"/>
                    </a:lnTo>
                    <a:lnTo>
                      <a:pt x="102" y="175"/>
                    </a:lnTo>
                    <a:lnTo>
                      <a:pt x="90" y="170"/>
                    </a:lnTo>
                    <a:lnTo>
                      <a:pt x="88" y="168"/>
                    </a:lnTo>
                    <a:lnTo>
                      <a:pt x="84" y="166"/>
                    </a:lnTo>
                    <a:lnTo>
                      <a:pt x="78" y="163"/>
                    </a:lnTo>
                    <a:lnTo>
                      <a:pt x="69" y="157"/>
                    </a:lnTo>
                    <a:lnTo>
                      <a:pt x="59" y="150"/>
                    </a:lnTo>
                    <a:lnTo>
                      <a:pt x="58" y="148"/>
                    </a:lnTo>
                    <a:lnTo>
                      <a:pt x="55" y="147"/>
                    </a:lnTo>
                    <a:lnTo>
                      <a:pt x="49" y="145"/>
                    </a:lnTo>
                    <a:lnTo>
                      <a:pt x="39" y="141"/>
                    </a:lnTo>
                    <a:lnTo>
                      <a:pt x="32" y="136"/>
                    </a:lnTo>
                    <a:lnTo>
                      <a:pt x="31" y="134"/>
                    </a:lnTo>
                    <a:lnTo>
                      <a:pt x="27" y="133"/>
                    </a:lnTo>
                    <a:lnTo>
                      <a:pt x="22" y="130"/>
                    </a:lnTo>
                    <a:lnTo>
                      <a:pt x="14" y="122"/>
                    </a:lnTo>
                    <a:lnTo>
                      <a:pt x="8" y="113"/>
                    </a:lnTo>
                    <a:lnTo>
                      <a:pt x="7" y="110"/>
                    </a:lnTo>
                    <a:lnTo>
                      <a:pt x="6" y="107"/>
                    </a:lnTo>
                    <a:lnTo>
                      <a:pt x="3" y="102"/>
                    </a:lnTo>
                    <a:lnTo>
                      <a:pt x="1" y="91"/>
                    </a:lnTo>
                    <a:lnTo>
                      <a:pt x="0" y="79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1" y="60"/>
                    </a:lnTo>
                    <a:lnTo>
                      <a:pt x="7" y="41"/>
                    </a:lnTo>
                    <a:lnTo>
                      <a:pt x="19" y="26"/>
                    </a:lnTo>
                    <a:lnTo>
                      <a:pt x="24" y="22"/>
                    </a:lnTo>
                    <a:lnTo>
                      <a:pt x="27" y="18"/>
                    </a:lnTo>
                    <a:lnTo>
                      <a:pt x="36" y="12"/>
                    </a:lnTo>
                    <a:lnTo>
                      <a:pt x="55" y="4"/>
                    </a:lnTo>
                    <a:lnTo>
                      <a:pt x="75" y="1"/>
                    </a:lnTo>
                    <a:lnTo>
                      <a:pt x="81" y="0"/>
                    </a:lnTo>
                    <a:lnTo>
                      <a:pt x="86" y="1"/>
                    </a:lnTo>
                    <a:lnTo>
                      <a:pt x="96" y="2"/>
                    </a:lnTo>
                    <a:lnTo>
                      <a:pt x="115" y="8"/>
                    </a:lnTo>
                    <a:lnTo>
                      <a:pt x="132" y="18"/>
                    </a:lnTo>
                    <a:lnTo>
                      <a:pt x="137" y="22"/>
                    </a:lnTo>
                    <a:lnTo>
                      <a:pt x="140" y="26"/>
                    </a:lnTo>
                    <a:lnTo>
                      <a:pt x="146" y="33"/>
                    </a:lnTo>
                    <a:lnTo>
                      <a:pt x="156" y="51"/>
                    </a:lnTo>
                    <a:lnTo>
                      <a:pt x="159" y="70"/>
                    </a:lnTo>
                    <a:lnTo>
                      <a:pt x="161" y="75"/>
                    </a:lnTo>
                    <a:lnTo>
                      <a:pt x="159" y="81"/>
                    </a:lnTo>
                    <a:lnTo>
                      <a:pt x="159" y="89"/>
                    </a:lnTo>
                    <a:lnTo>
                      <a:pt x="155" y="104"/>
                    </a:lnTo>
                    <a:lnTo>
                      <a:pt x="146" y="118"/>
                    </a:lnTo>
                    <a:lnTo>
                      <a:pt x="144" y="121"/>
                    </a:lnTo>
                    <a:lnTo>
                      <a:pt x="140" y="125"/>
                    </a:lnTo>
                    <a:lnTo>
                      <a:pt x="134" y="130"/>
                    </a:lnTo>
                    <a:lnTo>
                      <a:pt x="120" y="141"/>
                    </a:lnTo>
                    <a:lnTo>
                      <a:pt x="103" y="147"/>
                    </a:lnTo>
                    <a:lnTo>
                      <a:pt x="100" y="1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2" name="Freeform 87"/>
              <p:cNvSpPr>
                <a:spLocks/>
              </p:cNvSpPr>
              <p:nvPr/>
            </p:nvSpPr>
            <p:spPr bwMode="auto">
              <a:xfrm>
                <a:off x="12365" y="12173"/>
                <a:ext cx="105" cy="135"/>
              </a:xfrm>
              <a:custGeom>
                <a:avLst/>
                <a:gdLst>
                  <a:gd name="T0" fmla="*/ 53 w 105"/>
                  <a:gd name="T1" fmla="*/ 0 h 135"/>
                  <a:gd name="T2" fmla="*/ 48 w 105"/>
                  <a:gd name="T3" fmla="*/ 1 h 135"/>
                  <a:gd name="T4" fmla="*/ 42 w 105"/>
                  <a:gd name="T5" fmla="*/ 1 h 135"/>
                  <a:gd name="T6" fmla="*/ 29 w 105"/>
                  <a:gd name="T7" fmla="*/ 5 h 135"/>
                  <a:gd name="T8" fmla="*/ 18 w 105"/>
                  <a:gd name="T9" fmla="*/ 13 h 135"/>
                  <a:gd name="T10" fmla="*/ 17 w 105"/>
                  <a:gd name="T11" fmla="*/ 15 h 135"/>
                  <a:gd name="T12" fmla="*/ 13 w 105"/>
                  <a:gd name="T13" fmla="*/ 18 h 135"/>
                  <a:gd name="T14" fmla="*/ 9 w 105"/>
                  <a:gd name="T15" fmla="*/ 25 h 135"/>
                  <a:gd name="T16" fmla="*/ 3 w 105"/>
                  <a:gd name="T17" fmla="*/ 41 h 135"/>
                  <a:gd name="T18" fmla="*/ 0 w 105"/>
                  <a:gd name="T19" fmla="*/ 61 h 135"/>
                  <a:gd name="T20" fmla="*/ 0 w 105"/>
                  <a:gd name="T21" fmla="*/ 66 h 135"/>
                  <a:gd name="T22" fmla="*/ 0 w 105"/>
                  <a:gd name="T23" fmla="*/ 73 h 135"/>
                  <a:gd name="T24" fmla="*/ 0 w 105"/>
                  <a:gd name="T25" fmla="*/ 83 h 135"/>
                  <a:gd name="T26" fmla="*/ 5 w 105"/>
                  <a:gd name="T27" fmla="*/ 103 h 135"/>
                  <a:gd name="T28" fmla="*/ 13 w 105"/>
                  <a:gd name="T29" fmla="*/ 117 h 135"/>
                  <a:gd name="T30" fmla="*/ 17 w 105"/>
                  <a:gd name="T31" fmla="*/ 120 h 135"/>
                  <a:gd name="T32" fmla="*/ 18 w 105"/>
                  <a:gd name="T33" fmla="*/ 123 h 135"/>
                  <a:gd name="T34" fmla="*/ 24 w 105"/>
                  <a:gd name="T35" fmla="*/ 127 h 135"/>
                  <a:gd name="T36" fmla="*/ 35 w 105"/>
                  <a:gd name="T37" fmla="*/ 133 h 135"/>
                  <a:gd name="T38" fmla="*/ 48 w 105"/>
                  <a:gd name="T39" fmla="*/ 135 h 135"/>
                  <a:gd name="T40" fmla="*/ 53 w 105"/>
                  <a:gd name="T41" fmla="*/ 135 h 135"/>
                  <a:gd name="T42" fmla="*/ 56 w 105"/>
                  <a:gd name="T43" fmla="*/ 135 h 135"/>
                  <a:gd name="T44" fmla="*/ 63 w 105"/>
                  <a:gd name="T45" fmla="*/ 135 h 135"/>
                  <a:gd name="T46" fmla="*/ 75 w 105"/>
                  <a:gd name="T47" fmla="*/ 131 h 135"/>
                  <a:gd name="T48" fmla="*/ 86 w 105"/>
                  <a:gd name="T49" fmla="*/ 123 h 135"/>
                  <a:gd name="T50" fmla="*/ 89 w 105"/>
                  <a:gd name="T51" fmla="*/ 120 h 135"/>
                  <a:gd name="T52" fmla="*/ 92 w 105"/>
                  <a:gd name="T53" fmla="*/ 118 h 135"/>
                  <a:gd name="T54" fmla="*/ 95 w 105"/>
                  <a:gd name="T55" fmla="*/ 111 h 135"/>
                  <a:gd name="T56" fmla="*/ 101 w 105"/>
                  <a:gd name="T57" fmla="*/ 95 h 135"/>
                  <a:gd name="T58" fmla="*/ 104 w 105"/>
                  <a:gd name="T59" fmla="*/ 76 h 135"/>
                  <a:gd name="T60" fmla="*/ 105 w 105"/>
                  <a:gd name="T61" fmla="*/ 69 h 135"/>
                  <a:gd name="T62" fmla="*/ 104 w 105"/>
                  <a:gd name="T63" fmla="*/ 66 h 135"/>
                  <a:gd name="T64" fmla="*/ 104 w 105"/>
                  <a:gd name="T65" fmla="*/ 58 h 135"/>
                  <a:gd name="T66" fmla="*/ 101 w 105"/>
                  <a:gd name="T67" fmla="*/ 44 h 135"/>
                  <a:gd name="T68" fmla="*/ 98 w 105"/>
                  <a:gd name="T69" fmla="*/ 30 h 135"/>
                  <a:gd name="T70" fmla="*/ 97 w 105"/>
                  <a:gd name="T71" fmla="*/ 27 h 135"/>
                  <a:gd name="T72" fmla="*/ 94 w 105"/>
                  <a:gd name="T73" fmla="*/ 25 h 135"/>
                  <a:gd name="T74" fmla="*/ 92 w 105"/>
                  <a:gd name="T75" fmla="*/ 21 h 135"/>
                  <a:gd name="T76" fmla="*/ 86 w 105"/>
                  <a:gd name="T77" fmla="*/ 15 h 135"/>
                  <a:gd name="T78" fmla="*/ 79 w 105"/>
                  <a:gd name="T79" fmla="*/ 9 h 135"/>
                  <a:gd name="T80" fmla="*/ 78 w 105"/>
                  <a:gd name="T81" fmla="*/ 7 h 135"/>
                  <a:gd name="T82" fmla="*/ 75 w 105"/>
                  <a:gd name="T83" fmla="*/ 6 h 135"/>
                  <a:gd name="T84" fmla="*/ 72 w 105"/>
                  <a:gd name="T85" fmla="*/ 4 h 135"/>
                  <a:gd name="T86" fmla="*/ 63 w 105"/>
                  <a:gd name="T87" fmla="*/ 2 h 135"/>
                  <a:gd name="T88" fmla="*/ 54 w 105"/>
                  <a:gd name="T89" fmla="*/ 1 h 135"/>
                  <a:gd name="T90" fmla="*/ 53 w 105"/>
                  <a:gd name="T91" fmla="*/ 0 h 135"/>
                  <a:gd name="T92" fmla="*/ 53 w 105"/>
                  <a:gd name="T93" fmla="*/ 0 h 135"/>
                  <a:gd name="T94" fmla="*/ 53 w 105"/>
                  <a:gd name="T95" fmla="*/ 0 h 13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05"/>
                  <a:gd name="T145" fmla="*/ 0 h 135"/>
                  <a:gd name="T146" fmla="*/ 105 w 105"/>
                  <a:gd name="T147" fmla="*/ 135 h 13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05" h="135">
                    <a:moveTo>
                      <a:pt x="53" y="0"/>
                    </a:moveTo>
                    <a:lnTo>
                      <a:pt x="48" y="1"/>
                    </a:lnTo>
                    <a:lnTo>
                      <a:pt x="42" y="1"/>
                    </a:lnTo>
                    <a:lnTo>
                      <a:pt x="29" y="5"/>
                    </a:lnTo>
                    <a:lnTo>
                      <a:pt x="18" y="13"/>
                    </a:lnTo>
                    <a:lnTo>
                      <a:pt x="17" y="15"/>
                    </a:lnTo>
                    <a:lnTo>
                      <a:pt x="13" y="18"/>
                    </a:lnTo>
                    <a:lnTo>
                      <a:pt x="9" y="25"/>
                    </a:lnTo>
                    <a:lnTo>
                      <a:pt x="3" y="41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0" y="83"/>
                    </a:lnTo>
                    <a:lnTo>
                      <a:pt x="5" y="103"/>
                    </a:lnTo>
                    <a:lnTo>
                      <a:pt x="13" y="117"/>
                    </a:lnTo>
                    <a:lnTo>
                      <a:pt x="17" y="120"/>
                    </a:lnTo>
                    <a:lnTo>
                      <a:pt x="18" y="123"/>
                    </a:lnTo>
                    <a:lnTo>
                      <a:pt x="24" y="127"/>
                    </a:lnTo>
                    <a:lnTo>
                      <a:pt x="35" y="133"/>
                    </a:lnTo>
                    <a:lnTo>
                      <a:pt x="48" y="135"/>
                    </a:lnTo>
                    <a:lnTo>
                      <a:pt x="53" y="135"/>
                    </a:lnTo>
                    <a:lnTo>
                      <a:pt x="56" y="135"/>
                    </a:lnTo>
                    <a:lnTo>
                      <a:pt x="63" y="135"/>
                    </a:lnTo>
                    <a:lnTo>
                      <a:pt x="75" y="131"/>
                    </a:lnTo>
                    <a:lnTo>
                      <a:pt x="86" y="123"/>
                    </a:lnTo>
                    <a:lnTo>
                      <a:pt x="89" y="120"/>
                    </a:lnTo>
                    <a:lnTo>
                      <a:pt x="92" y="118"/>
                    </a:lnTo>
                    <a:lnTo>
                      <a:pt x="95" y="111"/>
                    </a:lnTo>
                    <a:lnTo>
                      <a:pt x="101" y="95"/>
                    </a:lnTo>
                    <a:lnTo>
                      <a:pt x="104" y="76"/>
                    </a:lnTo>
                    <a:lnTo>
                      <a:pt x="105" y="69"/>
                    </a:lnTo>
                    <a:lnTo>
                      <a:pt x="104" y="66"/>
                    </a:lnTo>
                    <a:lnTo>
                      <a:pt x="104" y="58"/>
                    </a:lnTo>
                    <a:lnTo>
                      <a:pt x="101" y="44"/>
                    </a:lnTo>
                    <a:lnTo>
                      <a:pt x="98" y="30"/>
                    </a:lnTo>
                    <a:lnTo>
                      <a:pt x="97" y="27"/>
                    </a:lnTo>
                    <a:lnTo>
                      <a:pt x="94" y="25"/>
                    </a:lnTo>
                    <a:lnTo>
                      <a:pt x="92" y="21"/>
                    </a:lnTo>
                    <a:lnTo>
                      <a:pt x="86" y="15"/>
                    </a:lnTo>
                    <a:lnTo>
                      <a:pt x="79" y="9"/>
                    </a:lnTo>
                    <a:lnTo>
                      <a:pt x="78" y="7"/>
                    </a:lnTo>
                    <a:lnTo>
                      <a:pt x="75" y="6"/>
                    </a:lnTo>
                    <a:lnTo>
                      <a:pt x="72" y="4"/>
                    </a:lnTo>
                    <a:lnTo>
                      <a:pt x="63" y="2"/>
                    </a:lnTo>
                    <a:lnTo>
                      <a:pt x="54" y="1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3" name="Freeform 88"/>
              <p:cNvSpPr>
                <a:spLocks/>
              </p:cNvSpPr>
              <p:nvPr/>
            </p:nvSpPr>
            <p:spPr bwMode="auto">
              <a:xfrm>
                <a:off x="12544" y="12162"/>
                <a:ext cx="89" cy="87"/>
              </a:xfrm>
              <a:custGeom>
                <a:avLst/>
                <a:gdLst>
                  <a:gd name="T0" fmla="*/ 39 w 89"/>
                  <a:gd name="T1" fmla="*/ 27 h 87"/>
                  <a:gd name="T2" fmla="*/ 34 w 89"/>
                  <a:gd name="T3" fmla="*/ 12 h 87"/>
                  <a:gd name="T4" fmla="*/ 37 w 89"/>
                  <a:gd name="T5" fmla="*/ 4 h 87"/>
                  <a:gd name="T6" fmla="*/ 43 w 89"/>
                  <a:gd name="T7" fmla="*/ 1 h 87"/>
                  <a:gd name="T8" fmla="*/ 49 w 89"/>
                  <a:gd name="T9" fmla="*/ 2 h 87"/>
                  <a:gd name="T10" fmla="*/ 53 w 89"/>
                  <a:gd name="T11" fmla="*/ 9 h 87"/>
                  <a:gd name="T12" fmla="*/ 51 w 89"/>
                  <a:gd name="T13" fmla="*/ 23 h 87"/>
                  <a:gd name="T14" fmla="*/ 47 w 89"/>
                  <a:gd name="T15" fmla="*/ 34 h 87"/>
                  <a:gd name="T16" fmla="*/ 53 w 89"/>
                  <a:gd name="T17" fmla="*/ 35 h 87"/>
                  <a:gd name="T18" fmla="*/ 63 w 89"/>
                  <a:gd name="T19" fmla="*/ 28 h 87"/>
                  <a:gd name="T20" fmla="*/ 75 w 89"/>
                  <a:gd name="T21" fmla="*/ 19 h 87"/>
                  <a:gd name="T22" fmla="*/ 83 w 89"/>
                  <a:gd name="T23" fmla="*/ 19 h 87"/>
                  <a:gd name="T24" fmla="*/ 88 w 89"/>
                  <a:gd name="T25" fmla="*/ 26 h 87"/>
                  <a:gd name="T26" fmla="*/ 87 w 89"/>
                  <a:gd name="T27" fmla="*/ 31 h 87"/>
                  <a:gd name="T28" fmla="*/ 83 w 89"/>
                  <a:gd name="T29" fmla="*/ 34 h 87"/>
                  <a:gd name="T30" fmla="*/ 65 w 89"/>
                  <a:gd name="T31" fmla="*/ 39 h 87"/>
                  <a:gd name="T32" fmla="*/ 50 w 89"/>
                  <a:gd name="T33" fmla="*/ 43 h 87"/>
                  <a:gd name="T34" fmla="*/ 63 w 89"/>
                  <a:gd name="T35" fmla="*/ 47 h 87"/>
                  <a:gd name="T36" fmla="*/ 83 w 89"/>
                  <a:gd name="T37" fmla="*/ 54 h 87"/>
                  <a:gd name="T38" fmla="*/ 88 w 89"/>
                  <a:gd name="T39" fmla="*/ 60 h 87"/>
                  <a:gd name="T40" fmla="*/ 87 w 89"/>
                  <a:gd name="T41" fmla="*/ 66 h 87"/>
                  <a:gd name="T42" fmla="*/ 80 w 89"/>
                  <a:gd name="T43" fmla="*/ 69 h 87"/>
                  <a:gd name="T44" fmla="*/ 75 w 89"/>
                  <a:gd name="T45" fmla="*/ 69 h 87"/>
                  <a:gd name="T46" fmla="*/ 66 w 89"/>
                  <a:gd name="T47" fmla="*/ 65 h 87"/>
                  <a:gd name="T48" fmla="*/ 52 w 89"/>
                  <a:gd name="T49" fmla="*/ 52 h 87"/>
                  <a:gd name="T50" fmla="*/ 47 w 89"/>
                  <a:gd name="T51" fmla="*/ 50 h 87"/>
                  <a:gd name="T52" fmla="*/ 50 w 89"/>
                  <a:gd name="T53" fmla="*/ 62 h 87"/>
                  <a:gd name="T54" fmla="*/ 55 w 89"/>
                  <a:gd name="T55" fmla="*/ 77 h 87"/>
                  <a:gd name="T56" fmla="*/ 51 w 89"/>
                  <a:gd name="T57" fmla="*/ 84 h 87"/>
                  <a:gd name="T58" fmla="*/ 45 w 89"/>
                  <a:gd name="T59" fmla="*/ 87 h 87"/>
                  <a:gd name="T60" fmla="*/ 39 w 89"/>
                  <a:gd name="T61" fmla="*/ 86 h 87"/>
                  <a:gd name="T62" fmla="*/ 34 w 89"/>
                  <a:gd name="T63" fmla="*/ 82 h 87"/>
                  <a:gd name="T64" fmla="*/ 34 w 89"/>
                  <a:gd name="T65" fmla="*/ 71 h 87"/>
                  <a:gd name="T66" fmla="*/ 39 w 89"/>
                  <a:gd name="T67" fmla="*/ 59 h 87"/>
                  <a:gd name="T68" fmla="*/ 41 w 89"/>
                  <a:gd name="T69" fmla="*/ 52 h 87"/>
                  <a:gd name="T70" fmla="*/ 39 w 89"/>
                  <a:gd name="T71" fmla="*/ 50 h 87"/>
                  <a:gd name="T72" fmla="*/ 27 w 89"/>
                  <a:gd name="T73" fmla="*/ 59 h 87"/>
                  <a:gd name="T74" fmla="*/ 16 w 89"/>
                  <a:gd name="T75" fmla="*/ 67 h 87"/>
                  <a:gd name="T76" fmla="*/ 10 w 89"/>
                  <a:gd name="T77" fmla="*/ 69 h 87"/>
                  <a:gd name="T78" fmla="*/ 3 w 89"/>
                  <a:gd name="T79" fmla="*/ 67 h 87"/>
                  <a:gd name="T80" fmla="*/ 0 w 89"/>
                  <a:gd name="T81" fmla="*/ 61 h 87"/>
                  <a:gd name="T82" fmla="*/ 3 w 89"/>
                  <a:gd name="T83" fmla="*/ 55 h 87"/>
                  <a:gd name="T84" fmla="*/ 10 w 89"/>
                  <a:gd name="T85" fmla="*/ 50 h 87"/>
                  <a:gd name="T86" fmla="*/ 26 w 89"/>
                  <a:gd name="T87" fmla="*/ 47 h 87"/>
                  <a:gd name="T88" fmla="*/ 39 w 89"/>
                  <a:gd name="T89" fmla="*/ 43 h 87"/>
                  <a:gd name="T90" fmla="*/ 24 w 89"/>
                  <a:gd name="T91" fmla="*/ 39 h 87"/>
                  <a:gd name="T92" fmla="*/ 6 w 89"/>
                  <a:gd name="T93" fmla="*/ 35 h 87"/>
                  <a:gd name="T94" fmla="*/ 0 w 89"/>
                  <a:gd name="T95" fmla="*/ 30 h 87"/>
                  <a:gd name="T96" fmla="*/ 0 w 89"/>
                  <a:gd name="T97" fmla="*/ 25 h 87"/>
                  <a:gd name="T98" fmla="*/ 6 w 89"/>
                  <a:gd name="T99" fmla="*/ 19 h 87"/>
                  <a:gd name="T100" fmla="*/ 16 w 89"/>
                  <a:gd name="T101" fmla="*/ 20 h 87"/>
                  <a:gd name="T102" fmla="*/ 27 w 89"/>
                  <a:gd name="T103" fmla="*/ 29 h 87"/>
                  <a:gd name="T104" fmla="*/ 37 w 89"/>
                  <a:gd name="T105" fmla="*/ 36 h 87"/>
                  <a:gd name="T106" fmla="*/ 43 w 89"/>
                  <a:gd name="T107" fmla="*/ 39 h 8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9"/>
                  <a:gd name="T163" fmla="*/ 0 h 87"/>
                  <a:gd name="T164" fmla="*/ 89 w 89"/>
                  <a:gd name="T165" fmla="*/ 87 h 8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9" h="87">
                    <a:moveTo>
                      <a:pt x="43" y="39"/>
                    </a:moveTo>
                    <a:lnTo>
                      <a:pt x="41" y="36"/>
                    </a:lnTo>
                    <a:lnTo>
                      <a:pt x="40" y="31"/>
                    </a:lnTo>
                    <a:lnTo>
                      <a:pt x="39" y="27"/>
                    </a:lnTo>
                    <a:lnTo>
                      <a:pt x="39" y="25"/>
                    </a:lnTo>
                    <a:lnTo>
                      <a:pt x="37" y="20"/>
                    </a:lnTo>
                    <a:lnTo>
                      <a:pt x="34" y="15"/>
                    </a:lnTo>
                    <a:lnTo>
                      <a:pt x="34" y="12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5" y="6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39" y="2"/>
                    </a:lnTo>
                    <a:lnTo>
                      <a:pt x="41" y="1"/>
                    </a:lnTo>
                    <a:lnTo>
                      <a:pt x="43" y="1"/>
                    </a:lnTo>
                    <a:lnTo>
                      <a:pt x="44" y="1"/>
                    </a:lnTo>
                    <a:lnTo>
                      <a:pt x="45" y="0"/>
                    </a:lnTo>
                    <a:lnTo>
                      <a:pt x="47" y="1"/>
                    </a:lnTo>
                    <a:lnTo>
                      <a:pt x="49" y="2"/>
                    </a:lnTo>
                    <a:lnTo>
                      <a:pt x="50" y="3"/>
                    </a:lnTo>
                    <a:lnTo>
                      <a:pt x="51" y="3"/>
                    </a:lnTo>
                    <a:lnTo>
                      <a:pt x="52" y="5"/>
                    </a:lnTo>
                    <a:lnTo>
                      <a:pt x="53" y="9"/>
                    </a:lnTo>
                    <a:lnTo>
                      <a:pt x="55" y="11"/>
                    </a:lnTo>
                    <a:lnTo>
                      <a:pt x="53" y="14"/>
                    </a:lnTo>
                    <a:lnTo>
                      <a:pt x="52" y="18"/>
                    </a:lnTo>
                    <a:lnTo>
                      <a:pt x="51" y="23"/>
                    </a:lnTo>
                    <a:lnTo>
                      <a:pt x="51" y="24"/>
                    </a:lnTo>
                    <a:lnTo>
                      <a:pt x="50" y="26"/>
                    </a:lnTo>
                    <a:lnTo>
                      <a:pt x="49" y="29"/>
                    </a:lnTo>
                    <a:lnTo>
                      <a:pt x="47" y="34"/>
                    </a:lnTo>
                    <a:lnTo>
                      <a:pt x="47" y="38"/>
                    </a:lnTo>
                    <a:lnTo>
                      <a:pt x="47" y="39"/>
                    </a:lnTo>
                    <a:lnTo>
                      <a:pt x="50" y="38"/>
                    </a:lnTo>
                    <a:lnTo>
                      <a:pt x="53" y="35"/>
                    </a:lnTo>
                    <a:lnTo>
                      <a:pt x="58" y="32"/>
                    </a:lnTo>
                    <a:lnTo>
                      <a:pt x="59" y="31"/>
                    </a:lnTo>
                    <a:lnTo>
                      <a:pt x="60" y="30"/>
                    </a:lnTo>
                    <a:lnTo>
                      <a:pt x="63" y="28"/>
                    </a:lnTo>
                    <a:lnTo>
                      <a:pt x="66" y="24"/>
                    </a:lnTo>
                    <a:lnTo>
                      <a:pt x="70" y="21"/>
                    </a:lnTo>
                    <a:lnTo>
                      <a:pt x="71" y="20"/>
                    </a:lnTo>
                    <a:lnTo>
                      <a:pt x="75" y="19"/>
                    </a:lnTo>
                    <a:lnTo>
                      <a:pt x="78" y="19"/>
                    </a:lnTo>
                    <a:lnTo>
                      <a:pt x="80" y="18"/>
                    </a:lnTo>
                    <a:lnTo>
                      <a:pt x="82" y="19"/>
                    </a:lnTo>
                    <a:lnTo>
                      <a:pt x="83" y="19"/>
                    </a:lnTo>
                    <a:lnTo>
                      <a:pt x="84" y="20"/>
                    </a:lnTo>
                    <a:lnTo>
                      <a:pt x="85" y="20"/>
                    </a:lnTo>
                    <a:lnTo>
                      <a:pt x="88" y="25"/>
                    </a:lnTo>
                    <a:lnTo>
                      <a:pt x="88" y="26"/>
                    </a:lnTo>
                    <a:lnTo>
                      <a:pt x="88" y="27"/>
                    </a:lnTo>
                    <a:lnTo>
                      <a:pt x="89" y="27"/>
                    </a:lnTo>
                    <a:lnTo>
                      <a:pt x="88" y="29"/>
                    </a:lnTo>
                    <a:lnTo>
                      <a:pt x="87" y="31"/>
                    </a:lnTo>
                    <a:lnTo>
                      <a:pt x="85" y="32"/>
                    </a:lnTo>
                    <a:lnTo>
                      <a:pt x="84" y="33"/>
                    </a:lnTo>
                    <a:lnTo>
                      <a:pt x="83" y="34"/>
                    </a:lnTo>
                    <a:lnTo>
                      <a:pt x="81" y="35"/>
                    </a:lnTo>
                    <a:lnTo>
                      <a:pt x="78" y="36"/>
                    </a:lnTo>
                    <a:lnTo>
                      <a:pt x="71" y="38"/>
                    </a:lnTo>
                    <a:lnTo>
                      <a:pt x="65" y="39"/>
                    </a:lnTo>
                    <a:lnTo>
                      <a:pt x="63" y="40"/>
                    </a:lnTo>
                    <a:lnTo>
                      <a:pt x="60" y="40"/>
                    </a:lnTo>
                    <a:lnTo>
                      <a:pt x="55" y="42"/>
                    </a:lnTo>
                    <a:lnTo>
                      <a:pt x="50" y="43"/>
                    </a:lnTo>
                    <a:lnTo>
                      <a:pt x="52" y="45"/>
                    </a:lnTo>
                    <a:lnTo>
                      <a:pt x="57" y="46"/>
                    </a:lnTo>
                    <a:lnTo>
                      <a:pt x="63" y="47"/>
                    </a:lnTo>
                    <a:lnTo>
                      <a:pt x="65" y="47"/>
                    </a:lnTo>
                    <a:lnTo>
                      <a:pt x="71" y="49"/>
                    </a:lnTo>
                    <a:lnTo>
                      <a:pt x="78" y="52"/>
                    </a:lnTo>
                    <a:lnTo>
                      <a:pt x="83" y="54"/>
                    </a:lnTo>
                    <a:lnTo>
                      <a:pt x="84" y="54"/>
                    </a:lnTo>
                    <a:lnTo>
                      <a:pt x="85" y="56"/>
                    </a:lnTo>
                    <a:lnTo>
                      <a:pt x="87" y="57"/>
                    </a:lnTo>
                    <a:lnTo>
                      <a:pt x="88" y="60"/>
                    </a:lnTo>
                    <a:lnTo>
                      <a:pt x="89" y="61"/>
                    </a:lnTo>
                    <a:lnTo>
                      <a:pt x="88" y="63"/>
                    </a:lnTo>
                    <a:lnTo>
                      <a:pt x="88" y="64"/>
                    </a:lnTo>
                    <a:lnTo>
                      <a:pt x="87" y="66"/>
                    </a:lnTo>
                    <a:lnTo>
                      <a:pt x="85" y="67"/>
                    </a:lnTo>
                    <a:lnTo>
                      <a:pt x="84" y="68"/>
                    </a:lnTo>
                    <a:lnTo>
                      <a:pt x="82" y="69"/>
                    </a:lnTo>
                    <a:lnTo>
                      <a:pt x="80" y="69"/>
                    </a:lnTo>
                    <a:lnTo>
                      <a:pt x="78" y="69"/>
                    </a:lnTo>
                    <a:lnTo>
                      <a:pt x="77" y="69"/>
                    </a:lnTo>
                    <a:lnTo>
                      <a:pt x="75" y="69"/>
                    </a:lnTo>
                    <a:lnTo>
                      <a:pt x="71" y="68"/>
                    </a:lnTo>
                    <a:lnTo>
                      <a:pt x="71" y="67"/>
                    </a:lnTo>
                    <a:lnTo>
                      <a:pt x="68" y="66"/>
                    </a:lnTo>
                    <a:lnTo>
                      <a:pt x="66" y="65"/>
                    </a:lnTo>
                    <a:lnTo>
                      <a:pt x="62" y="61"/>
                    </a:lnTo>
                    <a:lnTo>
                      <a:pt x="59" y="57"/>
                    </a:lnTo>
                    <a:lnTo>
                      <a:pt x="56" y="55"/>
                    </a:lnTo>
                    <a:lnTo>
                      <a:pt x="52" y="52"/>
                    </a:lnTo>
                    <a:lnTo>
                      <a:pt x="47" y="48"/>
                    </a:lnTo>
                    <a:lnTo>
                      <a:pt x="47" y="47"/>
                    </a:lnTo>
                    <a:lnTo>
                      <a:pt x="47" y="48"/>
                    </a:lnTo>
                    <a:lnTo>
                      <a:pt x="47" y="50"/>
                    </a:lnTo>
                    <a:lnTo>
                      <a:pt x="47" y="55"/>
                    </a:lnTo>
                    <a:lnTo>
                      <a:pt x="49" y="59"/>
                    </a:lnTo>
                    <a:lnTo>
                      <a:pt x="50" y="60"/>
                    </a:lnTo>
                    <a:lnTo>
                      <a:pt x="50" y="62"/>
                    </a:lnTo>
                    <a:lnTo>
                      <a:pt x="51" y="66"/>
                    </a:lnTo>
                    <a:lnTo>
                      <a:pt x="53" y="72"/>
                    </a:lnTo>
                    <a:lnTo>
                      <a:pt x="53" y="77"/>
                    </a:lnTo>
                    <a:lnTo>
                      <a:pt x="55" y="77"/>
                    </a:lnTo>
                    <a:lnTo>
                      <a:pt x="53" y="79"/>
                    </a:lnTo>
                    <a:lnTo>
                      <a:pt x="53" y="80"/>
                    </a:lnTo>
                    <a:lnTo>
                      <a:pt x="52" y="83"/>
                    </a:lnTo>
                    <a:lnTo>
                      <a:pt x="51" y="84"/>
                    </a:lnTo>
                    <a:lnTo>
                      <a:pt x="50" y="85"/>
                    </a:lnTo>
                    <a:lnTo>
                      <a:pt x="49" y="86"/>
                    </a:lnTo>
                    <a:lnTo>
                      <a:pt x="47" y="87"/>
                    </a:lnTo>
                    <a:lnTo>
                      <a:pt x="45" y="87"/>
                    </a:lnTo>
                    <a:lnTo>
                      <a:pt x="44" y="87"/>
                    </a:lnTo>
                    <a:lnTo>
                      <a:pt x="43" y="87"/>
                    </a:lnTo>
                    <a:lnTo>
                      <a:pt x="39" y="86"/>
                    </a:lnTo>
                    <a:lnTo>
                      <a:pt x="37" y="85"/>
                    </a:lnTo>
                    <a:lnTo>
                      <a:pt x="37" y="84"/>
                    </a:lnTo>
                    <a:lnTo>
                      <a:pt x="35" y="83"/>
                    </a:lnTo>
                    <a:lnTo>
                      <a:pt x="34" y="82"/>
                    </a:lnTo>
                    <a:lnTo>
                      <a:pt x="34" y="79"/>
                    </a:lnTo>
                    <a:lnTo>
                      <a:pt x="34" y="77"/>
                    </a:lnTo>
                    <a:lnTo>
                      <a:pt x="34" y="75"/>
                    </a:lnTo>
                    <a:lnTo>
                      <a:pt x="34" y="71"/>
                    </a:lnTo>
                    <a:lnTo>
                      <a:pt x="35" y="67"/>
                    </a:lnTo>
                    <a:lnTo>
                      <a:pt x="37" y="65"/>
                    </a:lnTo>
                    <a:lnTo>
                      <a:pt x="38" y="62"/>
                    </a:lnTo>
                    <a:lnTo>
                      <a:pt x="39" y="59"/>
                    </a:lnTo>
                    <a:lnTo>
                      <a:pt x="39" y="57"/>
                    </a:lnTo>
                    <a:lnTo>
                      <a:pt x="40" y="56"/>
                    </a:lnTo>
                    <a:lnTo>
                      <a:pt x="40" y="55"/>
                    </a:lnTo>
                    <a:lnTo>
                      <a:pt x="41" y="52"/>
                    </a:lnTo>
                    <a:lnTo>
                      <a:pt x="41" y="48"/>
                    </a:lnTo>
                    <a:lnTo>
                      <a:pt x="43" y="47"/>
                    </a:lnTo>
                    <a:lnTo>
                      <a:pt x="41" y="48"/>
                    </a:lnTo>
                    <a:lnTo>
                      <a:pt x="39" y="50"/>
                    </a:lnTo>
                    <a:lnTo>
                      <a:pt x="34" y="54"/>
                    </a:lnTo>
                    <a:lnTo>
                      <a:pt x="30" y="57"/>
                    </a:lnTo>
                    <a:lnTo>
                      <a:pt x="27" y="59"/>
                    </a:lnTo>
                    <a:lnTo>
                      <a:pt x="25" y="61"/>
                    </a:lnTo>
                    <a:lnTo>
                      <a:pt x="20" y="65"/>
                    </a:lnTo>
                    <a:lnTo>
                      <a:pt x="16" y="67"/>
                    </a:lnTo>
                    <a:lnTo>
                      <a:pt x="15" y="68"/>
                    </a:lnTo>
                    <a:lnTo>
                      <a:pt x="12" y="69"/>
                    </a:lnTo>
                    <a:lnTo>
                      <a:pt x="10" y="69"/>
                    </a:lnTo>
                    <a:lnTo>
                      <a:pt x="9" y="69"/>
                    </a:lnTo>
                    <a:lnTo>
                      <a:pt x="8" y="69"/>
                    </a:lnTo>
                    <a:lnTo>
                      <a:pt x="6" y="68"/>
                    </a:lnTo>
                    <a:lnTo>
                      <a:pt x="3" y="67"/>
                    </a:lnTo>
                    <a:lnTo>
                      <a:pt x="3" y="66"/>
                    </a:lnTo>
                    <a:lnTo>
                      <a:pt x="1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60"/>
                    </a:lnTo>
                    <a:lnTo>
                      <a:pt x="1" y="58"/>
                    </a:lnTo>
                    <a:lnTo>
                      <a:pt x="2" y="56"/>
                    </a:lnTo>
                    <a:lnTo>
                      <a:pt x="3" y="55"/>
                    </a:lnTo>
                    <a:lnTo>
                      <a:pt x="6" y="53"/>
                    </a:lnTo>
                    <a:lnTo>
                      <a:pt x="8" y="52"/>
                    </a:lnTo>
                    <a:lnTo>
                      <a:pt x="9" y="50"/>
                    </a:lnTo>
                    <a:lnTo>
                      <a:pt x="10" y="50"/>
                    </a:lnTo>
                    <a:lnTo>
                      <a:pt x="15" y="49"/>
                    </a:lnTo>
                    <a:lnTo>
                      <a:pt x="22" y="48"/>
                    </a:lnTo>
                    <a:lnTo>
                      <a:pt x="25" y="47"/>
                    </a:lnTo>
                    <a:lnTo>
                      <a:pt x="26" y="47"/>
                    </a:lnTo>
                    <a:lnTo>
                      <a:pt x="28" y="47"/>
                    </a:lnTo>
                    <a:lnTo>
                      <a:pt x="33" y="46"/>
                    </a:lnTo>
                    <a:lnTo>
                      <a:pt x="38" y="44"/>
                    </a:lnTo>
                    <a:lnTo>
                      <a:pt x="39" y="43"/>
                    </a:lnTo>
                    <a:lnTo>
                      <a:pt x="35" y="42"/>
                    </a:lnTo>
                    <a:lnTo>
                      <a:pt x="31" y="41"/>
                    </a:lnTo>
                    <a:lnTo>
                      <a:pt x="25" y="40"/>
                    </a:lnTo>
                    <a:lnTo>
                      <a:pt x="24" y="39"/>
                    </a:lnTo>
                    <a:lnTo>
                      <a:pt x="21" y="39"/>
                    </a:lnTo>
                    <a:lnTo>
                      <a:pt x="16" y="38"/>
                    </a:lnTo>
                    <a:lnTo>
                      <a:pt x="10" y="36"/>
                    </a:lnTo>
                    <a:lnTo>
                      <a:pt x="6" y="35"/>
                    </a:lnTo>
                    <a:lnTo>
                      <a:pt x="6" y="34"/>
                    </a:lnTo>
                    <a:lnTo>
                      <a:pt x="2" y="33"/>
                    </a:lnTo>
                    <a:lnTo>
                      <a:pt x="1" y="32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1" y="23"/>
                    </a:lnTo>
                    <a:lnTo>
                      <a:pt x="2" y="20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9" y="18"/>
                    </a:lnTo>
                    <a:lnTo>
                      <a:pt x="13" y="19"/>
                    </a:lnTo>
                    <a:lnTo>
                      <a:pt x="16" y="20"/>
                    </a:lnTo>
                    <a:lnTo>
                      <a:pt x="18" y="20"/>
                    </a:lnTo>
                    <a:lnTo>
                      <a:pt x="20" y="23"/>
                    </a:lnTo>
                    <a:lnTo>
                      <a:pt x="24" y="25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30" y="31"/>
                    </a:lnTo>
                    <a:lnTo>
                      <a:pt x="32" y="33"/>
                    </a:lnTo>
                    <a:lnTo>
                      <a:pt x="37" y="36"/>
                    </a:lnTo>
                    <a:lnTo>
                      <a:pt x="41" y="39"/>
                    </a:lnTo>
                    <a:lnTo>
                      <a:pt x="43" y="3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4" name="Freeform 89"/>
              <p:cNvSpPr>
                <a:spLocks noEditPoints="1"/>
              </p:cNvSpPr>
              <p:nvPr/>
            </p:nvSpPr>
            <p:spPr bwMode="auto">
              <a:xfrm>
                <a:off x="8924" y="10042"/>
                <a:ext cx="174" cy="146"/>
              </a:xfrm>
              <a:custGeom>
                <a:avLst/>
                <a:gdLst>
                  <a:gd name="T0" fmla="*/ 48 w 174"/>
                  <a:gd name="T1" fmla="*/ 100 h 146"/>
                  <a:gd name="T2" fmla="*/ 36 w 174"/>
                  <a:gd name="T3" fmla="*/ 123 h 146"/>
                  <a:gd name="T4" fmla="*/ 34 w 174"/>
                  <a:gd name="T5" fmla="*/ 130 h 146"/>
                  <a:gd name="T6" fmla="*/ 34 w 174"/>
                  <a:gd name="T7" fmla="*/ 134 h 146"/>
                  <a:gd name="T8" fmla="*/ 34 w 174"/>
                  <a:gd name="T9" fmla="*/ 136 h 146"/>
                  <a:gd name="T10" fmla="*/ 36 w 174"/>
                  <a:gd name="T11" fmla="*/ 140 h 146"/>
                  <a:gd name="T12" fmla="*/ 38 w 174"/>
                  <a:gd name="T13" fmla="*/ 141 h 146"/>
                  <a:gd name="T14" fmla="*/ 47 w 174"/>
                  <a:gd name="T15" fmla="*/ 143 h 146"/>
                  <a:gd name="T16" fmla="*/ 53 w 174"/>
                  <a:gd name="T17" fmla="*/ 146 h 146"/>
                  <a:gd name="T18" fmla="*/ 0 w 174"/>
                  <a:gd name="T19" fmla="*/ 143 h 146"/>
                  <a:gd name="T20" fmla="*/ 5 w 174"/>
                  <a:gd name="T21" fmla="*/ 142 h 146"/>
                  <a:gd name="T22" fmla="*/ 12 w 174"/>
                  <a:gd name="T23" fmla="*/ 140 h 146"/>
                  <a:gd name="T24" fmla="*/ 16 w 174"/>
                  <a:gd name="T25" fmla="*/ 136 h 146"/>
                  <a:gd name="T26" fmla="*/ 25 w 174"/>
                  <a:gd name="T27" fmla="*/ 121 h 146"/>
                  <a:gd name="T28" fmla="*/ 85 w 174"/>
                  <a:gd name="T29" fmla="*/ 0 h 146"/>
                  <a:gd name="T30" fmla="*/ 147 w 174"/>
                  <a:gd name="T31" fmla="*/ 119 h 146"/>
                  <a:gd name="T32" fmla="*/ 149 w 174"/>
                  <a:gd name="T33" fmla="*/ 127 h 146"/>
                  <a:gd name="T34" fmla="*/ 157 w 174"/>
                  <a:gd name="T35" fmla="*/ 138 h 146"/>
                  <a:gd name="T36" fmla="*/ 161 w 174"/>
                  <a:gd name="T37" fmla="*/ 140 h 146"/>
                  <a:gd name="T38" fmla="*/ 172 w 174"/>
                  <a:gd name="T39" fmla="*/ 143 h 146"/>
                  <a:gd name="T40" fmla="*/ 174 w 174"/>
                  <a:gd name="T41" fmla="*/ 146 h 146"/>
                  <a:gd name="T42" fmla="*/ 110 w 174"/>
                  <a:gd name="T43" fmla="*/ 143 h 146"/>
                  <a:gd name="T44" fmla="*/ 113 w 174"/>
                  <a:gd name="T45" fmla="*/ 143 h 146"/>
                  <a:gd name="T46" fmla="*/ 122 w 174"/>
                  <a:gd name="T47" fmla="*/ 141 h 146"/>
                  <a:gd name="T48" fmla="*/ 124 w 174"/>
                  <a:gd name="T49" fmla="*/ 139 h 146"/>
                  <a:gd name="T50" fmla="*/ 125 w 174"/>
                  <a:gd name="T51" fmla="*/ 136 h 146"/>
                  <a:gd name="T52" fmla="*/ 127 w 174"/>
                  <a:gd name="T53" fmla="*/ 134 h 146"/>
                  <a:gd name="T54" fmla="*/ 125 w 174"/>
                  <a:gd name="T55" fmla="*/ 130 h 146"/>
                  <a:gd name="T56" fmla="*/ 122 w 174"/>
                  <a:gd name="T57" fmla="*/ 119 h 146"/>
                  <a:gd name="T58" fmla="*/ 112 w 174"/>
                  <a:gd name="T59" fmla="*/ 100 h 146"/>
                  <a:gd name="T60" fmla="*/ 80 w 174"/>
                  <a:gd name="T61" fmla="*/ 34 h 146"/>
                  <a:gd name="T62" fmla="*/ 109 w 174"/>
                  <a:gd name="T63" fmla="*/ 91 h 1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146"/>
                  <a:gd name="T98" fmla="*/ 174 w 174"/>
                  <a:gd name="T99" fmla="*/ 146 h 1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146">
                    <a:moveTo>
                      <a:pt x="112" y="100"/>
                    </a:moveTo>
                    <a:lnTo>
                      <a:pt x="48" y="100"/>
                    </a:lnTo>
                    <a:lnTo>
                      <a:pt x="37" y="121"/>
                    </a:lnTo>
                    <a:lnTo>
                      <a:pt x="36" y="123"/>
                    </a:lnTo>
                    <a:lnTo>
                      <a:pt x="35" y="125"/>
                    </a:lnTo>
                    <a:lnTo>
                      <a:pt x="34" y="130"/>
                    </a:lnTo>
                    <a:lnTo>
                      <a:pt x="34" y="134"/>
                    </a:lnTo>
                    <a:lnTo>
                      <a:pt x="34" y="135"/>
                    </a:lnTo>
                    <a:lnTo>
                      <a:pt x="34" y="136"/>
                    </a:lnTo>
                    <a:lnTo>
                      <a:pt x="35" y="138"/>
                    </a:lnTo>
                    <a:lnTo>
                      <a:pt x="36" y="140"/>
                    </a:lnTo>
                    <a:lnTo>
                      <a:pt x="37" y="140"/>
                    </a:lnTo>
                    <a:lnTo>
                      <a:pt x="38" y="141"/>
                    </a:lnTo>
                    <a:lnTo>
                      <a:pt x="41" y="142"/>
                    </a:lnTo>
                    <a:lnTo>
                      <a:pt x="47" y="143"/>
                    </a:lnTo>
                    <a:lnTo>
                      <a:pt x="53" y="143"/>
                    </a:lnTo>
                    <a:lnTo>
                      <a:pt x="53" y="146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2" y="143"/>
                    </a:lnTo>
                    <a:lnTo>
                      <a:pt x="5" y="142"/>
                    </a:lnTo>
                    <a:lnTo>
                      <a:pt x="10" y="141"/>
                    </a:lnTo>
                    <a:lnTo>
                      <a:pt x="12" y="140"/>
                    </a:lnTo>
                    <a:lnTo>
                      <a:pt x="13" y="139"/>
                    </a:lnTo>
                    <a:lnTo>
                      <a:pt x="16" y="136"/>
                    </a:lnTo>
                    <a:lnTo>
                      <a:pt x="21" y="130"/>
                    </a:lnTo>
                    <a:lnTo>
                      <a:pt x="25" y="121"/>
                    </a:lnTo>
                    <a:lnTo>
                      <a:pt x="28" y="118"/>
                    </a:lnTo>
                    <a:lnTo>
                      <a:pt x="85" y="0"/>
                    </a:lnTo>
                    <a:lnTo>
                      <a:pt x="90" y="0"/>
                    </a:lnTo>
                    <a:lnTo>
                      <a:pt x="147" y="119"/>
                    </a:lnTo>
                    <a:lnTo>
                      <a:pt x="147" y="122"/>
                    </a:lnTo>
                    <a:lnTo>
                      <a:pt x="149" y="127"/>
                    </a:lnTo>
                    <a:lnTo>
                      <a:pt x="153" y="133"/>
                    </a:lnTo>
                    <a:lnTo>
                      <a:pt x="157" y="138"/>
                    </a:lnTo>
                    <a:lnTo>
                      <a:pt x="159" y="138"/>
                    </a:lnTo>
                    <a:lnTo>
                      <a:pt x="161" y="140"/>
                    </a:lnTo>
                    <a:lnTo>
                      <a:pt x="166" y="142"/>
                    </a:lnTo>
                    <a:lnTo>
                      <a:pt x="172" y="143"/>
                    </a:lnTo>
                    <a:lnTo>
                      <a:pt x="174" y="143"/>
                    </a:lnTo>
                    <a:lnTo>
                      <a:pt x="174" y="146"/>
                    </a:lnTo>
                    <a:lnTo>
                      <a:pt x="110" y="146"/>
                    </a:lnTo>
                    <a:lnTo>
                      <a:pt x="110" y="143"/>
                    </a:lnTo>
                    <a:lnTo>
                      <a:pt x="111" y="143"/>
                    </a:lnTo>
                    <a:lnTo>
                      <a:pt x="113" y="143"/>
                    </a:lnTo>
                    <a:lnTo>
                      <a:pt x="118" y="142"/>
                    </a:lnTo>
                    <a:lnTo>
                      <a:pt x="122" y="141"/>
                    </a:lnTo>
                    <a:lnTo>
                      <a:pt x="123" y="140"/>
                    </a:lnTo>
                    <a:lnTo>
                      <a:pt x="124" y="139"/>
                    </a:lnTo>
                    <a:lnTo>
                      <a:pt x="125" y="137"/>
                    </a:lnTo>
                    <a:lnTo>
                      <a:pt x="125" y="136"/>
                    </a:lnTo>
                    <a:lnTo>
                      <a:pt x="125" y="135"/>
                    </a:lnTo>
                    <a:lnTo>
                      <a:pt x="127" y="134"/>
                    </a:lnTo>
                    <a:lnTo>
                      <a:pt x="125" y="132"/>
                    </a:lnTo>
                    <a:lnTo>
                      <a:pt x="125" y="130"/>
                    </a:lnTo>
                    <a:lnTo>
                      <a:pt x="123" y="124"/>
                    </a:lnTo>
                    <a:lnTo>
                      <a:pt x="122" y="119"/>
                    </a:lnTo>
                    <a:lnTo>
                      <a:pt x="112" y="100"/>
                    </a:lnTo>
                    <a:close/>
                    <a:moveTo>
                      <a:pt x="109" y="91"/>
                    </a:moveTo>
                    <a:lnTo>
                      <a:pt x="80" y="34"/>
                    </a:lnTo>
                    <a:lnTo>
                      <a:pt x="52" y="91"/>
                    </a:lnTo>
                    <a:lnTo>
                      <a:pt x="109" y="9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5" name="Freeform 90"/>
              <p:cNvSpPr>
                <a:spLocks/>
              </p:cNvSpPr>
              <p:nvPr/>
            </p:nvSpPr>
            <p:spPr bwMode="auto">
              <a:xfrm>
                <a:off x="8924" y="10042"/>
                <a:ext cx="174" cy="146"/>
              </a:xfrm>
              <a:custGeom>
                <a:avLst/>
                <a:gdLst>
                  <a:gd name="T0" fmla="*/ 112 w 174"/>
                  <a:gd name="T1" fmla="*/ 100 h 146"/>
                  <a:gd name="T2" fmla="*/ 48 w 174"/>
                  <a:gd name="T3" fmla="*/ 100 h 146"/>
                  <a:gd name="T4" fmla="*/ 37 w 174"/>
                  <a:gd name="T5" fmla="*/ 121 h 146"/>
                  <a:gd name="T6" fmla="*/ 36 w 174"/>
                  <a:gd name="T7" fmla="*/ 123 h 146"/>
                  <a:gd name="T8" fmla="*/ 35 w 174"/>
                  <a:gd name="T9" fmla="*/ 125 h 146"/>
                  <a:gd name="T10" fmla="*/ 34 w 174"/>
                  <a:gd name="T11" fmla="*/ 130 h 146"/>
                  <a:gd name="T12" fmla="*/ 34 w 174"/>
                  <a:gd name="T13" fmla="*/ 134 h 146"/>
                  <a:gd name="T14" fmla="*/ 34 w 174"/>
                  <a:gd name="T15" fmla="*/ 134 h 146"/>
                  <a:gd name="T16" fmla="*/ 34 w 174"/>
                  <a:gd name="T17" fmla="*/ 135 h 146"/>
                  <a:gd name="T18" fmla="*/ 34 w 174"/>
                  <a:gd name="T19" fmla="*/ 136 h 146"/>
                  <a:gd name="T20" fmla="*/ 35 w 174"/>
                  <a:gd name="T21" fmla="*/ 138 h 146"/>
                  <a:gd name="T22" fmla="*/ 36 w 174"/>
                  <a:gd name="T23" fmla="*/ 140 h 146"/>
                  <a:gd name="T24" fmla="*/ 37 w 174"/>
                  <a:gd name="T25" fmla="*/ 140 h 146"/>
                  <a:gd name="T26" fmla="*/ 38 w 174"/>
                  <a:gd name="T27" fmla="*/ 141 h 146"/>
                  <a:gd name="T28" fmla="*/ 41 w 174"/>
                  <a:gd name="T29" fmla="*/ 142 h 146"/>
                  <a:gd name="T30" fmla="*/ 47 w 174"/>
                  <a:gd name="T31" fmla="*/ 143 h 146"/>
                  <a:gd name="T32" fmla="*/ 53 w 174"/>
                  <a:gd name="T33" fmla="*/ 143 h 146"/>
                  <a:gd name="T34" fmla="*/ 53 w 174"/>
                  <a:gd name="T35" fmla="*/ 146 h 146"/>
                  <a:gd name="T36" fmla="*/ 0 w 174"/>
                  <a:gd name="T37" fmla="*/ 146 h 146"/>
                  <a:gd name="T38" fmla="*/ 0 w 174"/>
                  <a:gd name="T39" fmla="*/ 143 h 146"/>
                  <a:gd name="T40" fmla="*/ 2 w 174"/>
                  <a:gd name="T41" fmla="*/ 143 h 146"/>
                  <a:gd name="T42" fmla="*/ 5 w 174"/>
                  <a:gd name="T43" fmla="*/ 142 h 146"/>
                  <a:gd name="T44" fmla="*/ 10 w 174"/>
                  <a:gd name="T45" fmla="*/ 141 h 146"/>
                  <a:gd name="T46" fmla="*/ 12 w 174"/>
                  <a:gd name="T47" fmla="*/ 140 h 146"/>
                  <a:gd name="T48" fmla="*/ 13 w 174"/>
                  <a:gd name="T49" fmla="*/ 139 h 146"/>
                  <a:gd name="T50" fmla="*/ 16 w 174"/>
                  <a:gd name="T51" fmla="*/ 136 h 146"/>
                  <a:gd name="T52" fmla="*/ 21 w 174"/>
                  <a:gd name="T53" fmla="*/ 130 h 146"/>
                  <a:gd name="T54" fmla="*/ 25 w 174"/>
                  <a:gd name="T55" fmla="*/ 121 h 146"/>
                  <a:gd name="T56" fmla="*/ 28 w 174"/>
                  <a:gd name="T57" fmla="*/ 118 h 146"/>
                  <a:gd name="T58" fmla="*/ 85 w 174"/>
                  <a:gd name="T59" fmla="*/ 0 h 146"/>
                  <a:gd name="T60" fmla="*/ 90 w 174"/>
                  <a:gd name="T61" fmla="*/ 0 h 146"/>
                  <a:gd name="T62" fmla="*/ 147 w 174"/>
                  <a:gd name="T63" fmla="*/ 119 h 146"/>
                  <a:gd name="T64" fmla="*/ 147 w 174"/>
                  <a:gd name="T65" fmla="*/ 122 h 146"/>
                  <a:gd name="T66" fmla="*/ 149 w 174"/>
                  <a:gd name="T67" fmla="*/ 127 h 146"/>
                  <a:gd name="T68" fmla="*/ 153 w 174"/>
                  <a:gd name="T69" fmla="*/ 133 h 146"/>
                  <a:gd name="T70" fmla="*/ 157 w 174"/>
                  <a:gd name="T71" fmla="*/ 138 h 146"/>
                  <a:gd name="T72" fmla="*/ 159 w 174"/>
                  <a:gd name="T73" fmla="*/ 138 h 146"/>
                  <a:gd name="T74" fmla="*/ 161 w 174"/>
                  <a:gd name="T75" fmla="*/ 140 h 146"/>
                  <a:gd name="T76" fmla="*/ 166 w 174"/>
                  <a:gd name="T77" fmla="*/ 142 h 146"/>
                  <a:gd name="T78" fmla="*/ 172 w 174"/>
                  <a:gd name="T79" fmla="*/ 143 h 146"/>
                  <a:gd name="T80" fmla="*/ 174 w 174"/>
                  <a:gd name="T81" fmla="*/ 143 h 146"/>
                  <a:gd name="T82" fmla="*/ 174 w 174"/>
                  <a:gd name="T83" fmla="*/ 146 h 146"/>
                  <a:gd name="T84" fmla="*/ 110 w 174"/>
                  <a:gd name="T85" fmla="*/ 146 h 146"/>
                  <a:gd name="T86" fmla="*/ 110 w 174"/>
                  <a:gd name="T87" fmla="*/ 143 h 146"/>
                  <a:gd name="T88" fmla="*/ 111 w 174"/>
                  <a:gd name="T89" fmla="*/ 143 h 146"/>
                  <a:gd name="T90" fmla="*/ 113 w 174"/>
                  <a:gd name="T91" fmla="*/ 143 h 146"/>
                  <a:gd name="T92" fmla="*/ 118 w 174"/>
                  <a:gd name="T93" fmla="*/ 142 h 146"/>
                  <a:gd name="T94" fmla="*/ 122 w 174"/>
                  <a:gd name="T95" fmla="*/ 141 h 146"/>
                  <a:gd name="T96" fmla="*/ 123 w 174"/>
                  <a:gd name="T97" fmla="*/ 140 h 146"/>
                  <a:gd name="T98" fmla="*/ 124 w 174"/>
                  <a:gd name="T99" fmla="*/ 139 h 146"/>
                  <a:gd name="T100" fmla="*/ 125 w 174"/>
                  <a:gd name="T101" fmla="*/ 137 h 146"/>
                  <a:gd name="T102" fmla="*/ 125 w 174"/>
                  <a:gd name="T103" fmla="*/ 136 h 146"/>
                  <a:gd name="T104" fmla="*/ 125 w 174"/>
                  <a:gd name="T105" fmla="*/ 135 h 146"/>
                  <a:gd name="T106" fmla="*/ 127 w 174"/>
                  <a:gd name="T107" fmla="*/ 134 h 146"/>
                  <a:gd name="T108" fmla="*/ 125 w 174"/>
                  <a:gd name="T109" fmla="*/ 132 h 146"/>
                  <a:gd name="T110" fmla="*/ 125 w 174"/>
                  <a:gd name="T111" fmla="*/ 130 h 146"/>
                  <a:gd name="T112" fmla="*/ 123 w 174"/>
                  <a:gd name="T113" fmla="*/ 124 h 146"/>
                  <a:gd name="T114" fmla="*/ 122 w 174"/>
                  <a:gd name="T115" fmla="*/ 119 h 146"/>
                  <a:gd name="T116" fmla="*/ 112 w 174"/>
                  <a:gd name="T117" fmla="*/ 100 h 146"/>
                  <a:gd name="T118" fmla="*/ 112 w 174"/>
                  <a:gd name="T119" fmla="*/ 100 h 14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74"/>
                  <a:gd name="T181" fmla="*/ 0 h 146"/>
                  <a:gd name="T182" fmla="*/ 174 w 174"/>
                  <a:gd name="T183" fmla="*/ 146 h 14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74" h="146">
                    <a:moveTo>
                      <a:pt x="112" y="100"/>
                    </a:moveTo>
                    <a:lnTo>
                      <a:pt x="48" y="100"/>
                    </a:lnTo>
                    <a:lnTo>
                      <a:pt x="37" y="121"/>
                    </a:lnTo>
                    <a:lnTo>
                      <a:pt x="36" y="123"/>
                    </a:lnTo>
                    <a:lnTo>
                      <a:pt x="35" y="125"/>
                    </a:lnTo>
                    <a:lnTo>
                      <a:pt x="34" y="130"/>
                    </a:lnTo>
                    <a:lnTo>
                      <a:pt x="34" y="134"/>
                    </a:lnTo>
                    <a:lnTo>
                      <a:pt x="34" y="135"/>
                    </a:lnTo>
                    <a:lnTo>
                      <a:pt x="34" y="136"/>
                    </a:lnTo>
                    <a:lnTo>
                      <a:pt x="35" y="138"/>
                    </a:lnTo>
                    <a:lnTo>
                      <a:pt x="36" y="140"/>
                    </a:lnTo>
                    <a:lnTo>
                      <a:pt x="37" y="140"/>
                    </a:lnTo>
                    <a:lnTo>
                      <a:pt x="38" y="141"/>
                    </a:lnTo>
                    <a:lnTo>
                      <a:pt x="41" y="142"/>
                    </a:lnTo>
                    <a:lnTo>
                      <a:pt x="47" y="143"/>
                    </a:lnTo>
                    <a:lnTo>
                      <a:pt x="53" y="143"/>
                    </a:lnTo>
                    <a:lnTo>
                      <a:pt x="53" y="146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2" y="143"/>
                    </a:lnTo>
                    <a:lnTo>
                      <a:pt x="5" y="142"/>
                    </a:lnTo>
                    <a:lnTo>
                      <a:pt x="10" y="141"/>
                    </a:lnTo>
                    <a:lnTo>
                      <a:pt x="12" y="140"/>
                    </a:lnTo>
                    <a:lnTo>
                      <a:pt x="13" y="139"/>
                    </a:lnTo>
                    <a:lnTo>
                      <a:pt x="16" y="136"/>
                    </a:lnTo>
                    <a:lnTo>
                      <a:pt x="21" y="130"/>
                    </a:lnTo>
                    <a:lnTo>
                      <a:pt x="25" y="121"/>
                    </a:lnTo>
                    <a:lnTo>
                      <a:pt x="28" y="118"/>
                    </a:lnTo>
                    <a:lnTo>
                      <a:pt x="85" y="0"/>
                    </a:lnTo>
                    <a:lnTo>
                      <a:pt x="90" y="0"/>
                    </a:lnTo>
                    <a:lnTo>
                      <a:pt x="147" y="119"/>
                    </a:lnTo>
                    <a:lnTo>
                      <a:pt x="147" y="122"/>
                    </a:lnTo>
                    <a:lnTo>
                      <a:pt x="149" y="127"/>
                    </a:lnTo>
                    <a:lnTo>
                      <a:pt x="153" y="133"/>
                    </a:lnTo>
                    <a:lnTo>
                      <a:pt x="157" y="138"/>
                    </a:lnTo>
                    <a:lnTo>
                      <a:pt x="159" y="138"/>
                    </a:lnTo>
                    <a:lnTo>
                      <a:pt x="161" y="140"/>
                    </a:lnTo>
                    <a:lnTo>
                      <a:pt x="166" y="142"/>
                    </a:lnTo>
                    <a:lnTo>
                      <a:pt x="172" y="143"/>
                    </a:lnTo>
                    <a:lnTo>
                      <a:pt x="174" y="143"/>
                    </a:lnTo>
                    <a:lnTo>
                      <a:pt x="174" y="146"/>
                    </a:lnTo>
                    <a:lnTo>
                      <a:pt x="110" y="146"/>
                    </a:lnTo>
                    <a:lnTo>
                      <a:pt x="110" y="143"/>
                    </a:lnTo>
                    <a:lnTo>
                      <a:pt x="111" y="143"/>
                    </a:lnTo>
                    <a:lnTo>
                      <a:pt x="113" y="143"/>
                    </a:lnTo>
                    <a:lnTo>
                      <a:pt x="118" y="142"/>
                    </a:lnTo>
                    <a:lnTo>
                      <a:pt x="122" y="141"/>
                    </a:lnTo>
                    <a:lnTo>
                      <a:pt x="123" y="140"/>
                    </a:lnTo>
                    <a:lnTo>
                      <a:pt x="124" y="139"/>
                    </a:lnTo>
                    <a:lnTo>
                      <a:pt x="125" y="137"/>
                    </a:lnTo>
                    <a:lnTo>
                      <a:pt x="125" y="136"/>
                    </a:lnTo>
                    <a:lnTo>
                      <a:pt x="125" y="135"/>
                    </a:lnTo>
                    <a:lnTo>
                      <a:pt x="127" y="134"/>
                    </a:lnTo>
                    <a:lnTo>
                      <a:pt x="125" y="132"/>
                    </a:lnTo>
                    <a:lnTo>
                      <a:pt x="125" y="130"/>
                    </a:lnTo>
                    <a:lnTo>
                      <a:pt x="123" y="124"/>
                    </a:lnTo>
                    <a:lnTo>
                      <a:pt x="122" y="119"/>
                    </a:lnTo>
                    <a:lnTo>
                      <a:pt x="112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6" name="Freeform 91"/>
              <p:cNvSpPr>
                <a:spLocks/>
              </p:cNvSpPr>
              <p:nvPr/>
            </p:nvSpPr>
            <p:spPr bwMode="auto">
              <a:xfrm>
                <a:off x="8976" y="10076"/>
                <a:ext cx="57" cy="57"/>
              </a:xfrm>
              <a:custGeom>
                <a:avLst/>
                <a:gdLst>
                  <a:gd name="T0" fmla="*/ 57 w 57"/>
                  <a:gd name="T1" fmla="*/ 57 h 57"/>
                  <a:gd name="T2" fmla="*/ 28 w 57"/>
                  <a:gd name="T3" fmla="*/ 0 h 57"/>
                  <a:gd name="T4" fmla="*/ 0 w 57"/>
                  <a:gd name="T5" fmla="*/ 57 h 57"/>
                  <a:gd name="T6" fmla="*/ 57 w 57"/>
                  <a:gd name="T7" fmla="*/ 57 h 57"/>
                  <a:gd name="T8" fmla="*/ 57 w 57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57" y="57"/>
                    </a:moveTo>
                    <a:lnTo>
                      <a:pt x="28" y="0"/>
                    </a:lnTo>
                    <a:lnTo>
                      <a:pt x="0" y="57"/>
                    </a:lnTo>
                    <a:lnTo>
                      <a:pt x="57" y="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7" name="Freeform 92"/>
              <p:cNvSpPr>
                <a:spLocks/>
              </p:cNvSpPr>
              <p:nvPr/>
            </p:nvSpPr>
            <p:spPr bwMode="auto">
              <a:xfrm>
                <a:off x="9122" y="10046"/>
                <a:ext cx="174" cy="146"/>
              </a:xfrm>
              <a:custGeom>
                <a:avLst/>
                <a:gdLst>
                  <a:gd name="T0" fmla="*/ 174 w 174"/>
                  <a:gd name="T1" fmla="*/ 3 h 146"/>
                  <a:gd name="T2" fmla="*/ 169 w 174"/>
                  <a:gd name="T3" fmla="*/ 6 h 146"/>
                  <a:gd name="T4" fmla="*/ 161 w 174"/>
                  <a:gd name="T5" fmla="*/ 9 h 146"/>
                  <a:gd name="T6" fmla="*/ 159 w 174"/>
                  <a:gd name="T7" fmla="*/ 10 h 146"/>
                  <a:gd name="T8" fmla="*/ 153 w 174"/>
                  <a:gd name="T9" fmla="*/ 17 h 146"/>
                  <a:gd name="T10" fmla="*/ 149 w 174"/>
                  <a:gd name="T11" fmla="*/ 25 h 146"/>
                  <a:gd name="T12" fmla="*/ 88 w 174"/>
                  <a:gd name="T13" fmla="*/ 146 h 146"/>
                  <a:gd name="T14" fmla="*/ 25 w 174"/>
                  <a:gd name="T15" fmla="*/ 22 h 146"/>
                  <a:gd name="T16" fmla="*/ 21 w 174"/>
                  <a:gd name="T17" fmla="*/ 15 h 146"/>
                  <a:gd name="T18" fmla="*/ 20 w 174"/>
                  <a:gd name="T19" fmla="*/ 12 h 146"/>
                  <a:gd name="T20" fmla="*/ 12 w 174"/>
                  <a:gd name="T21" fmla="*/ 8 h 146"/>
                  <a:gd name="T22" fmla="*/ 7 w 174"/>
                  <a:gd name="T23" fmla="*/ 6 h 146"/>
                  <a:gd name="T24" fmla="*/ 1 w 174"/>
                  <a:gd name="T25" fmla="*/ 5 h 146"/>
                  <a:gd name="T26" fmla="*/ 0 w 174"/>
                  <a:gd name="T27" fmla="*/ 0 h 146"/>
                  <a:gd name="T28" fmla="*/ 68 w 174"/>
                  <a:gd name="T29" fmla="*/ 3 h 146"/>
                  <a:gd name="T30" fmla="*/ 62 w 174"/>
                  <a:gd name="T31" fmla="*/ 5 h 146"/>
                  <a:gd name="T32" fmla="*/ 52 w 174"/>
                  <a:gd name="T33" fmla="*/ 8 h 146"/>
                  <a:gd name="T34" fmla="*/ 51 w 174"/>
                  <a:gd name="T35" fmla="*/ 9 h 146"/>
                  <a:gd name="T36" fmla="*/ 49 w 174"/>
                  <a:gd name="T37" fmla="*/ 12 h 146"/>
                  <a:gd name="T38" fmla="*/ 49 w 174"/>
                  <a:gd name="T39" fmla="*/ 14 h 146"/>
                  <a:gd name="T40" fmla="*/ 49 w 174"/>
                  <a:gd name="T41" fmla="*/ 17 h 146"/>
                  <a:gd name="T42" fmla="*/ 53 w 174"/>
                  <a:gd name="T43" fmla="*/ 29 h 146"/>
                  <a:gd name="T44" fmla="*/ 96 w 174"/>
                  <a:gd name="T45" fmla="*/ 113 h 146"/>
                  <a:gd name="T46" fmla="*/ 136 w 174"/>
                  <a:gd name="T47" fmla="*/ 30 h 146"/>
                  <a:gd name="T48" fmla="*/ 139 w 174"/>
                  <a:gd name="T49" fmla="*/ 20 h 146"/>
                  <a:gd name="T50" fmla="*/ 140 w 174"/>
                  <a:gd name="T51" fmla="*/ 14 h 146"/>
                  <a:gd name="T52" fmla="*/ 138 w 174"/>
                  <a:gd name="T53" fmla="*/ 11 h 146"/>
                  <a:gd name="T54" fmla="*/ 137 w 174"/>
                  <a:gd name="T55" fmla="*/ 8 h 146"/>
                  <a:gd name="T56" fmla="*/ 131 w 174"/>
                  <a:gd name="T57" fmla="*/ 7 h 146"/>
                  <a:gd name="T58" fmla="*/ 125 w 174"/>
                  <a:gd name="T59" fmla="*/ 5 h 146"/>
                  <a:gd name="T60" fmla="*/ 124 w 174"/>
                  <a:gd name="T61" fmla="*/ 0 h 146"/>
                  <a:gd name="T62" fmla="*/ 174 w 174"/>
                  <a:gd name="T63" fmla="*/ 0 h 1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146"/>
                  <a:gd name="T98" fmla="*/ 174 w 174"/>
                  <a:gd name="T99" fmla="*/ 146 h 1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146">
                    <a:moveTo>
                      <a:pt x="174" y="0"/>
                    </a:moveTo>
                    <a:lnTo>
                      <a:pt x="174" y="3"/>
                    </a:lnTo>
                    <a:lnTo>
                      <a:pt x="171" y="5"/>
                    </a:lnTo>
                    <a:lnTo>
                      <a:pt x="169" y="6"/>
                    </a:lnTo>
                    <a:lnTo>
                      <a:pt x="164" y="7"/>
                    </a:lnTo>
                    <a:lnTo>
                      <a:pt x="161" y="9"/>
                    </a:lnTo>
                    <a:lnTo>
                      <a:pt x="159" y="10"/>
                    </a:lnTo>
                    <a:lnTo>
                      <a:pt x="157" y="12"/>
                    </a:lnTo>
                    <a:lnTo>
                      <a:pt x="153" y="17"/>
                    </a:lnTo>
                    <a:lnTo>
                      <a:pt x="149" y="24"/>
                    </a:lnTo>
                    <a:lnTo>
                      <a:pt x="149" y="25"/>
                    </a:lnTo>
                    <a:lnTo>
                      <a:pt x="93" y="146"/>
                    </a:lnTo>
                    <a:lnTo>
                      <a:pt x="88" y="146"/>
                    </a:lnTo>
                    <a:lnTo>
                      <a:pt x="26" y="23"/>
                    </a:lnTo>
                    <a:lnTo>
                      <a:pt x="25" y="22"/>
                    </a:lnTo>
                    <a:lnTo>
                      <a:pt x="24" y="19"/>
                    </a:lnTo>
                    <a:lnTo>
                      <a:pt x="21" y="15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15" y="9"/>
                    </a:lnTo>
                    <a:lnTo>
                      <a:pt x="12" y="8"/>
                    </a:lnTo>
                    <a:lnTo>
                      <a:pt x="12" y="7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68" y="0"/>
                    </a:lnTo>
                    <a:lnTo>
                      <a:pt x="68" y="3"/>
                    </a:lnTo>
                    <a:lnTo>
                      <a:pt x="65" y="5"/>
                    </a:lnTo>
                    <a:lnTo>
                      <a:pt x="62" y="5"/>
                    </a:lnTo>
                    <a:lnTo>
                      <a:pt x="56" y="6"/>
                    </a:lnTo>
                    <a:lnTo>
                      <a:pt x="52" y="8"/>
                    </a:lnTo>
                    <a:lnTo>
                      <a:pt x="51" y="9"/>
                    </a:lnTo>
                    <a:lnTo>
                      <a:pt x="50" y="10"/>
                    </a:lnTo>
                    <a:lnTo>
                      <a:pt x="49" y="12"/>
                    </a:lnTo>
                    <a:lnTo>
                      <a:pt x="49" y="14"/>
                    </a:lnTo>
                    <a:lnTo>
                      <a:pt x="49" y="15"/>
                    </a:lnTo>
                    <a:lnTo>
                      <a:pt x="49" y="17"/>
                    </a:lnTo>
                    <a:lnTo>
                      <a:pt x="50" y="22"/>
                    </a:lnTo>
                    <a:lnTo>
                      <a:pt x="53" y="29"/>
                    </a:lnTo>
                    <a:lnTo>
                      <a:pt x="55" y="30"/>
                    </a:lnTo>
                    <a:lnTo>
                      <a:pt x="96" y="113"/>
                    </a:lnTo>
                    <a:lnTo>
                      <a:pt x="136" y="31"/>
                    </a:lnTo>
                    <a:lnTo>
                      <a:pt x="136" y="30"/>
                    </a:lnTo>
                    <a:lnTo>
                      <a:pt x="137" y="26"/>
                    </a:lnTo>
                    <a:lnTo>
                      <a:pt x="139" y="20"/>
                    </a:lnTo>
                    <a:lnTo>
                      <a:pt x="139" y="15"/>
                    </a:lnTo>
                    <a:lnTo>
                      <a:pt x="140" y="14"/>
                    </a:lnTo>
                    <a:lnTo>
                      <a:pt x="139" y="12"/>
                    </a:lnTo>
                    <a:lnTo>
                      <a:pt x="138" y="11"/>
                    </a:lnTo>
                    <a:lnTo>
                      <a:pt x="137" y="9"/>
                    </a:lnTo>
                    <a:lnTo>
                      <a:pt x="137" y="8"/>
                    </a:lnTo>
                    <a:lnTo>
                      <a:pt x="132" y="7"/>
                    </a:lnTo>
                    <a:lnTo>
                      <a:pt x="131" y="7"/>
                    </a:lnTo>
                    <a:lnTo>
                      <a:pt x="126" y="6"/>
                    </a:lnTo>
                    <a:lnTo>
                      <a:pt x="125" y="5"/>
                    </a:lnTo>
                    <a:lnTo>
                      <a:pt x="124" y="3"/>
                    </a:lnTo>
                    <a:lnTo>
                      <a:pt x="124" y="0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8" name="Freeform 93"/>
              <p:cNvSpPr>
                <a:spLocks/>
              </p:cNvSpPr>
              <p:nvPr/>
            </p:nvSpPr>
            <p:spPr bwMode="auto">
              <a:xfrm>
                <a:off x="9327" y="10042"/>
                <a:ext cx="147" cy="150"/>
              </a:xfrm>
              <a:custGeom>
                <a:avLst/>
                <a:gdLst>
                  <a:gd name="T0" fmla="*/ 144 w 147"/>
                  <a:gd name="T1" fmla="*/ 49 h 150"/>
                  <a:gd name="T2" fmla="*/ 138 w 147"/>
                  <a:gd name="T3" fmla="*/ 46 h 150"/>
                  <a:gd name="T4" fmla="*/ 128 w 147"/>
                  <a:gd name="T5" fmla="*/ 28 h 150"/>
                  <a:gd name="T6" fmla="*/ 119 w 147"/>
                  <a:gd name="T7" fmla="*/ 18 h 150"/>
                  <a:gd name="T8" fmla="*/ 110 w 147"/>
                  <a:gd name="T9" fmla="*/ 15 h 150"/>
                  <a:gd name="T10" fmla="*/ 88 w 147"/>
                  <a:gd name="T11" fmla="*/ 10 h 150"/>
                  <a:gd name="T12" fmla="*/ 82 w 147"/>
                  <a:gd name="T13" fmla="*/ 10 h 150"/>
                  <a:gd name="T14" fmla="*/ 66 w 147"/>
                  <a:gd name="T15" fmla="*/ 12 h 150"/>
                  <a:gd name="T16" fmla="*/ 56 w 147"/>
                  <a:gd name="T17" fmla="*/ 16 h 150"/>
                  <a:gd name="T18" fmla="*/ 48 w 147"/>
                  <a:gd name="T19" fmla="*/ 20 h 150"/>
                  <a:gd name="T20" fmla="*/ 37 w 147"/>
                  <a:gd name="T21" fmla="*/ 36 h 150"/>
                  <a:gd name="T22" fmla="*/ 33 w 147"/>
                  <a:gd name="T23" fmla="*/ 42 h 150"/>
                  <a:gd name="T24" fmla="*/ 28 w 147"/>
                  <a:gd name="T25" fmla="*/ 60 h 150"/>
                  <a:gd name="T26" fmla="*/ 27 w 147"/>
                  <a:gd name="T27" fmla="*/ 78 h 150"/>
                  <a:gd name="T28" fmla="*/ 27 w 147"/>
                  <a:gd name="T29" fmla="*/ 88 h 150"/>
                  <a:gd name="T30" fmla="*/ 33 w 147"/>
                  <a:gd name="T31" fmla="*/ 109 h 150"/>
                  <a:gd name="T32" fmla="*/ 35 w 147"/>
                  <a:gd name="T33" fmla="*/ 114 h 150"/>
                  <a:gd name="T34" fmla="*/ 45 w 147"/>
                  <a:gd name="T35" fmla="*/ 125 h 150"/>
                  <a:gd name="T36" fmla="*/ 56 w 147"/>
                  <a:gd name="T37" fmla="*/ 133 h 150"/>
                  <a:gd name="T38" fmla="*/ 63 w 147"/>
                  <a:gd name="T39" fmla="*/ 137 h 150"/>
                  <a:gd name="T40" fmla="*/ 85 w 147"/>
                  <a:gd name="T41" fmla="*/ 141 h 150"/>
                  <a:gd name="T42" fmla="*/ 91 w 147"/>
                  <a:gd name="T43" fmla="*/ 141 h 150"/>
                  <a:gd name="T44" fmla="*/ 106 w 147"/>
                  <a:gd name="T45" fmla="*/ 139 h 150"/>
                  <a:gd name="T46" fmla="*/ 116 w 147"/>
                  <a:gd name="T47" fmla="*/ 135 h 150"/>
                  <a:gd name="T48" fmla="*/ 122 w 147"/>
                  <a:gd name="T49" fmla="*/ 132 h 150"/>
                  <a:gd name="T50" fmla="*/ 141 w 147"/>
                  <a:gd name="T51" fmla="*/ 114 h 150"/>
                  <a:gd name="T52" fmla="*/ 147 w 147"/>
                  <a:gd name="T53" fmla="*/ 113 h 150"/>
                  <a:gd name="T54" fmla="*/ 140 w 147"/>
                  <a:gd name="T55" fmla="*/ 122 h 150"/>
                  <a:gd name="T56" fmla="*/ 121 w 147"/>
                  <a:gd name="T57" fmla="*/ 140 h 150"/>
                  <a:gd name="T58" fmla="*/ 115 w 147"/>
                  <a:gd name="T59" fmla="*/ 143 h 150"/>
                  <a:gd name="T60" fmla="*/ 96 w 147"/>
                  <a:gd name="T61" fmla="*/ 149 h 150"/>
                  <a:gd name="T62" fmla="*/ 79 w 147"/>
                  <a:gd name="T63" fmla="*/ 150 h 150"/>
                  <a:gd name="T64" fmla="*/ 59 w 147"/>
                  <a:gd name="T65" fmla="*/ 149 h 150"/>
                  <a:gd name="T66" fmla="*/ 20 w 147"/>
                  <a:gd name="T67" fmla="*/ 129 h 150"/>
                  <a:gd name="T68" fmla="*/ 13 w 147"/>
                  <a:gd name="T69" fmla="*/ 120 h 150"/>
                  <a:gd name="T70" fmla="*/ 2 w 147"/>
                  <a:gd name="T71" fmla="*/ 99 h 150"/>
                  <a:gd name="T72" fmla="*/ 0 w 147"/>
                  <a:gd name="T73" fmla="*/ 78 h 150"/>
                  <a:gd name="T74" fmla="*/ 0 w 147"/>
                  <a:gd name="T75" fmla="*/ 68 h 150"/>
                  <a:gd name="T76" fmla="*/ 8 w 147"/>
                  <a:gd name="T77" fmla="*/ 42 h 150"/>
                  <a:gd name="T78" fmla="*/ 12 w 147"/>
                  <a:gd name="T79" fmla="*/ 36 h 150"/>
                  <a:gd name="T80" fmla="*/ 26 w 147"/>
                  <a:gd name="T81" fmla="*/ 21 h 150"/>
                  <a:gd name="T82" fmla="*/ 41 w 147"/>
                  <a:gd name="T83" fmla="*/ 11 h 150"/>
                  <a:gd name="T84" fmla="*/ 51 w 147"/>
                  <a:gd name="T85" fmla="*/ 6 h 150"/>
                  <a:gd name="T86" fmla="*/ 78 w 147"/>
                  <a:gd name="T87" fmla="*/ 1 h 150"/>
                  <a:gd name="T88" fmla="*/ 91 w 147"/>
                  <a:gd name="T89" fmla="*/ 1 h 150"/>
                  <a:gd name="T90" fmla="*/ 114 w 147"/>
                  <a:gd name="T91" fmla="*/ 7 h 150"/>
                  <a:gd name="T92" fmla="*/ 120 w 147"/>
                  <a:gd name="T93" fmla="*/ 10 h 150"/>
                  <a:gd name="T94" fmla="*/ 123 w 147"/>
                  <a:gd name="T95" fmla="*/ 11 h 150"/>
                  <a:gd name="T96" fmla="*/ 126 w 147"/>
                  <a:gd name="T97" fmla="*/ 11 h 150"/>
                  <a:gd name="T98" fmla="*/ 128 w 147"/>
                  <a:gd name="T99" fmla="*/ 10 h 150"/>
                  <a:gd name="T100" fmla="*/ 132 w 147"/>
                  <a:gd name="T101" fmla="*/ 7 h 150"/>
                  <a:gd name="T102" fmla="*/ 134 w 147"/>
                  <a:gd name="T103" fmla="*/ 1 h 150"/>
                  <a:gd name="T104" fmla="*/ 140 w 147"/>
                  <a:gd name="T105" fmla="*/ 0 h 15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7"/>
                  <a:gd name="T160" fmla="*/ 0 h 150"/>
                  <a:gd name="T161" fmla="*/ 147 w 147"/>
                  <a:gd name="T162" fmla="*/ 150 h 15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7" h="150">
                    <a:moveTo>
                      <a:pt x="140" y="0"/>
                    </a:moveTo>
                    <a:lnTo>
                      <a:pt x="144" y="49"/>
                    </a:lnTo>
                    <a:lnTo>
                      <a:pt x="140" y="49"/>
                    </a:lnTo>
                    <a:lnTo>
                      <a:pt x="138" y="46"/>
                    </a:lnTo>
                    <a:lnTo>
                      <a:pt x="135" y="40"/>
                    </a:lnTo>
                    <a:lnTo>
                      <a:pt x="128" y="28"/>
                    </a:lnTo>
                    <a:lnTo>
                      <a:pt x="120" y="20"/>
                    </a:lnTo>
                    <a:lnTo>
                      <a:pt x="119" y="18"/>
                    </a:lnTo>
                    <a:lnTo>
                      <a:pt x="115" y="17"/>
                    </a:lnTo>
                    <a:lnTo>
                      <a:pt x="110" y="15"/>
                    </a:lnTo>
                    <a:lnTo>
                      <a:pt x="100" y="11"/>
                    </a:lnTo>
                    <a:lnTo>
                      <a:pt x="88" y="10"/>
                    </a:lnTo>
                    <a:lnTo>
                      <a:pt x="85" y="9"/>
                    </a:lnTo>
                    <a:lnTo>
                      <a:pt x="82" y="10"/>
                    </a:lnTo>
                    <a:lnTo>
                      <a:pt x="77" y="10"/>
                    </a:lnTo>
                    <a:lnTo>
                      <a:pt x="66" y="12"/>
                    </a:lnTo>
                    <a:lnTo>
                      <a:pt x="57" y="15"/>
                    </a:lnTo>
                    <a:lnTo>
                      <a:pt x="56" y="16"/>
                    </a:lnTo>
                    <a:lnTo>
                      <a:pt x="53" y="18"/>
                    </a:lnTo>
                    <a:lnTo>
                      <a:pt x="48" y="20"/>
                    </a:lnTo>
                    <a:lnTo>
                      <a:pt x="41" y="27"/>
                    </a:lnTo>
                    <a:lnTo>
                      <a:pt x="37" y="36"/>
                    </a:lnTo>
                    <a:lnTo>
                      <a:pt x="35" y="39"/>
                    </a:lnTo>
                    <a:lnTo>
                      <a:pt x="33" y="42"/>
                    </a:lnTo>
                    <a:lnTo>
                      <a:pt x="31" y="47"/>
                    </a:lnTo>
                    <a:lnTo>
                      <a:pt x="28" y="60"/>
                    </a:lnTo>
                    <a:lnTo>
                      <a:pt x="27" y="75"/>
                    </a:lnTo>
                    <a:lnTo>
                      <a:pt x="27" y="78"/>
                    </a:lnTo>
                    <a:lnTo>
                      <a:pt x="27" y="82"/>
                    </a:lnTo>
                    <a:lnTo>
                      <a:pt x="27" y="88"/>
                    </a:lnTo>
                    <a:lnTo>
                      <a:pt x="29" y="100"/>
                    </a:lnTo>
                    <a:lnTo>
                      <a:pt x="33" y="109"/>
                    </a:lnTo>
                    <a:lnTo>
                      <a:pt x="34" y="111"/>
                    </a:lnTo>
                    <a:lnTo>
                      <a:pt x="35" y="114"/>
                    </a:lnTo>
                    <a:lnTo>
                      <a:pt x="38" y="118"/>
                    </a:lnTo>
                    <a:lnTo>
                      <a:pt x="45" y="125"/>
                    </a:lnTo>
                    <a:lnTo>
                      <a:pt x="53" y="132"/>
                    </a:lnTo>
                    <a:lnTo>
                      <a:pt x="56" y="133"/>
                    </a:lnTo>
                    <a:lnTo>
                      <a:pt x="58" y="135"/>
                    </a:lnTo>
                    <a:lnTo>
                      <a:pt x="63" y="137"/>
                    </a:lnTo>
                    <a:lnTo>
                      <a:pt x="73" y="140"/>
                    </a:lnTo>
                    <a:lnTo>
                      <a:pt x="85" y="141"/>
                    </a:lnTo>
                    <a:lnTo>
                      <a:pt x="89" y="141"/>
                    </a:lnTo>
                    <a:lnTo>
                      <a:pt x="91" y="141"/>
                    </a:lnTo>
                    <a:lnTo>
                      <a:pt x="96" y="141"/>
                    </a:lnTo>
                    <a:lnTo>
                      <a:pt x="106" y="139"/>
                    </a:lnTo>
                    <a:lnTo>
                      <a:pt x="114" y="136"/>
                    </a:lnTo>
                    <a:lnTo>
                      <a:pt x="116" y="135"/>
                    </a:lnTo>
                    <a:lnTo>
                      <a:pt x="117" y="134"/>
                    </a:lnTo>
                    <a:lnTo>
                      <a:pt x="122" y="132"/>
                    </a:lnTo>
                    <a:lnTo>
                      <a:pt x="132" y="124"/>
                    </a:lnTo>
                    <a:lnTo>
                      <a:pt x="141" y="114"/>
                    </a:lnTo>
                    <a:lnTo>
                      <a:pt x="144" y="111"/>
                    </a:lnTo>
                    <a:lnTo>
                      <a:pt x="147" y="113"/>
                    </a:lnTo>
                    <a:lnTo>
                      <a:pt x="145" y="117"/>
                    </a:lnTo>
                    <a:lnTo>
                      <a:pt x="140" y="122"/>
                    </a:lnTo>
                    <a:lnTo>
                      <a:pt x="131" y="133"/>
                    </a:lnTo>
                    <a:lnTo>
                      <a:pt x="121" y="140"/>
                    </a:lnTo>
                    <a:lnTo>
                      <a:pt x="119" y="141"/>
                    </a:lnTo>
                    <a:lnTo>
                      <a:pt x="115" y="143"/>
                    </a:lnTo>
                    <a:lnTo>
                      <a:pt x="109" y="145"/>
                    </a:lnTo>
                    <a:lnTo>
                      <a:pt x="96" y="149"/>
                    </a:lnTo>
                    <a:lnTo>
                      <a:pt x="83" y="150"/>
                    </a:lnTo>
                    <a:lnTo>
                      <a:pt x="79" y="150"/>
                    </a:lnTo>
                    <a:lnTo>
                      <a:pt x="72" y="150"/>
                    </a:lnTo>
                    <a:lnTo>
                      <a:pt x="59" y="149"/>
                    </a:lnTo>
                    <a:lnTo>
                      <a:pt x="38" y="142"/>
                    </a:lnTo>
                    <a:lnTo>
                      <a:pt x="20" y="129"/>
                    </a:lnTo>
                    <a:lnTo>
                      <a:pt x="16" y="123"/>
                    </a:lnTo>
                    <a:lnTo>
                      <a:pt x="13" y="120"/>
                    </a:lnTo>
                    <a:lnTo>
                      <a:pt x="8" y="114"/>
                    </a:lnTo>
                    <a:lnTo>
                      <a:pt x="2" y="99"/>
                    </a:lnTo>
                    <a:lnTo>
                      <a:pt x="0" y="83"/>
                    </a:lnTo>
                    <a:lnTo>
                      <a:pt x="0" y="78"/>
                    </a:lnTo>
                    <a:lnTo>
                      <a:pt x="0" y="75"/>
                    </a:lnTo>
                    <a:lnTo>
                      <a:pt x="0" y="68"/>
                    </a:lnTo>
                    <a:lnTo>
                      <a:pt x="3" y="54"/>
                    </a:lnTo>
                    <a:lnTo>
                      <a:pt x="8" y="42"/>
                    </a:lnTo>
                    <a:lnTo>
                      <a:pt x="10" y="39"/>
                    </a:lnTo>
                    <a:lnTo>
                      <a:pt x="12" y="36"/>
                    </a:lnTo>
                    <a:lnTo>
                      <a:pt x="16" y="30"/>
                    </a:lnTo>
                    <a:lnTo>
                      <a:pt x="26" y="21"/>
                    </a:lnTo>
                    <a:lnTo>
                      <a:pt x="38" y="13"/>
                    </a:lnTo>
                    <a:lnTo>
                      <a:pt x="41" y="11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64" y="2"/>
                    </a:lnTo>
                    <a:lnTo>
                      <a:pt x="78" y="1"/>
                    </a:lnTo>
                    <a:lnTo>
                      <a:pt x="83" y="0"/>
                    </a:lnTo>
                    <a:lnTo>
                      <a:pt x="91" y="1"/>
                    </a:lnTo>
                    <a:lnTo>
                      <a:pt x="103" y="3"/>
                    </a:lnTo>
                    <a:lnTo>
                      <a:pt x="114" y="7"/>
                    </a:lnTo>
                    <a:lnTo>
                      <a:pt x="117" y="9"/>
                    </a:lnTo>
                    <a:lnTo>
                      <a:pt x="120" y="10"/>
                    </a:lnTo>
                    <a:lnTo>
                      <a:pt x="122" y="11"/>
                    </a:lnTo>
                    <a:lnTo>
                      <a:pt x="123" y="11"/>
                    </a:lnTo>
                    <a:lnTo>
                      <a:pt x="125" y="11"/>
                    </a:lnTo>
                    <a:lnTo>
                      <a:pt x="126" y="11"/>
                    </a:lnTo>
                    <a:lnTo>
                      <a:pt x="127" y="11"/>
                    </a:lnTo>
                    <a:lnTo>
                      <a:pt x="128" y="10"/>
                    </a:lnTo>
                    <a:lnTo>
                      <a:pt x="131" y="9"/>
                    </a:lnTo>
                    <a:lnTo>
                      <a:pt x="132" y="7"/>
                    </a:lnTo>
                    <a:lnTo>
                      <a:pt x="133" y="4"/>
                    </a:lnTo>
                    <a:lnTo>
                      <a:pt x="134" y="1"/>
                    </a:lnTo>
                    <a:lnTo>
                      <a:pt x="135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9" name="Freeform 94"/>
              <p:cNvSpPr>
                <a:spLocks/>
              </p:cNvSpPr>
              <p:nvPr/>
            </p:nvSpPr>
            <p:spPr bwMode="auto">
              <a:xfrm>
                <a:off x="9608" y="11379"/>
                <a:ext cx="210" cy="142"/>
              </a:xfrm>
              <a:custGeom>
                <a:avLst/>
                <a:gdLst>
                  <a:gd name="T0" fmla="*/ 33 w 210"/>
                  <a:gd name="T1" fmla="*/ 23 h 142"/>
                  <a:gd name="T2" fmla="*/ 33 w 210"/>
                  <a:gd name="T3" fmla="*/ 120 h 142"/>
                  <a:gd name="T4" fmla="*/ 34 w 210"/>
                  <a:gd name="T5" fmla="*/ 131 h 142"/>
                  <a:gd name="T6" fmla="*/ 36 w 210"/>
                  <a:gd name="T7" fmla="*/ 135 h 142"/>
                  <a:gd name="T8" fmla="*/ 41 w 210"/>
                  <a:gd name="T9" fmla="*/ 138 h 142"/>
                  <a:gd name="T10" fmla="*/ 51 w 210"/>
                  <a:gd name="T11" fmla="*/ 139 h 142"/>
                  <a:gd name="T12" fmla="*/ 57 w 210"/>
                  <a:gd name="T13" fmla="*/ 142 h 142"/>
                  <a:gd name="T14" fmla="*/ 0 w 210"/>
                  <a:gd name="T15" fmla="*/ 139 h 142"/>
                  <a:gd name="T16" fmla="*/ 5 w 210"/>
                  <a:gd name="T17" fmla="*/ 139 h 142"/>
                  <a:gd name="T18" fmla="*/ 14 w 210"/>
                  <a:gd name="T19" fmla="*/ 138 h 142"/>
                  <a:gd name="T20" fmla="*/ 20 w 210"/>
                  <a:gd name="T21" fmla="*/ 134 h 142"/>
                  <a:gd name="T22" fmla="*/ 21 w 210"/>
                  <a:gd name="T23" fmla="*/ 130 h 142"/>
                  <a:gd name="T24" fmla="*/ 22 w 210"/>
                  <a:gd name="T25" fmla="*/ 118 h 142"/>
                  <a:gd name="T26" fmla="*/ 21 w 210"/>
                  <a:gd name="T27" fmla="*/ 21 h 142"/>
                  <a:gd name="T28" fmla="*/ 20 w 210"/>
                  <a:gd name="T29" fmla="*/ 12 h 142"/>
                  <a:gd name="T30" fmla="*/ 19 w 210"/>
                  <a:gd name="T31" fmla="*/ 10 h 142"/>
                  <a:gd name="T32" fmla="*/ 15 w 210"/>
                  <a:gd name="T33" fmla="*/ 8 h 142"/>
                  <a:gd name="T34" fmla="*/ 10 w 210"/>
                  <a:gd name="T35" fmla="*/ 6 h 142"/>
                  <a:gd name="T36" fmla="*/ 3 w 210"/>
                  <a:gd name="T37" fmla="*/ 4 h 142"/>
                  <a:gd name="T38" fmla="*/ 0 w 210"/>
                  <a:gd name="T39" fmla="*/ 0 h 142"/>
                  <a:gd name="T40" fmla="*/ 105 w 210"/>
                  <a:gd name="T41" fmla="*/ 112 h 142"/>
                  <a:gd name="T42" fmla="*/ 210 w 210"/>
                  <a:gd name="T43" fmla="*/ 0 h 142"/>
                  <a:gd name="T44" fmla="*/ 204 w 210"/>
                  <a:gd name="T45" fmla="*/ 3 h 142"/>
                  <a:gd name="T46" fmla="*/ 196 w 210"/>
                  <a:gd name="T47" fmla="*/ 6 h 142"/>
                  <a:gd name="T48" fmla="*/ 191 w 210"/>
                  <a:gd name="T49" fmla="*/ 8 h 142"/>
                  <a:gd name="T50" fmla="*/ 190 w 210"/>
                  <a:gd name="T51" fmla="*/ 10 h 142"/>
                  <a:gd name="T52" fmla="*/ 188 w 210"/>
                  <a:gd name="T53" fmla="*/ 13 h 142"/>
                  <a:gd name="T54" fmla="*/ 186 w 210"/>
                  <a:gd name="T55" fmla="*/ 20 h 142"/>
                  <a:gd name="T56" fmla="*/ 186 w 210"/>
                  <a:gd name="T57" fmla="*/ 118 h 142"/>
                  <a:gd name="T58" fmla="*/ 186 w 210"/>
                  <a:gd name="T59" fmla="*/ 125 h 142"/>
                  <a:gd name="T60" fmla="*/ 189 w 210"/>
                  <a:gd name="T61" fmla="*/ 135 h 142"/>
                  <a:gd name="T62" fmla="*/ 192 w 210"/>
                  <a:gd name="T63" fmla="*/ 137 h 142"/>
                  <a:gd name="T64" fmla="*/ 199 w 210"/>
                  <a:gd name="T65" fmla="*/ 139 h 142"/>
                  <a:gd name="T66" fmla="*/ 210 w 210"/>
                  <a:gd name="T67" fmla="*/ 139 h 142"/>
                  <a:gd name="T68" fmla="*/ 140 w 210"/>
                  <a:gd name="T69" fmla="*/ 142 h 142"/>
                  <a:gd name="T70" fmla="*/ 146 w 210"/>
                  <a:gd name="T71" fmla="*/ 139 h 142"/>
                  <a:gd name="T72" fmla="*/ 151 w 210"/>
                  <a:gd name="T73" fmla="*/ 139 h 142"/>
                  <a:gd name="T74" fmla="*/ 160 w 210"/>
                  <a:gd name="T75" fmla="*/ 135 h 142"/>
                  <a:gd name="T76" fmla="*/ 161 w 210"/>
                  <a:gd name="T77" fmla="*/ 132 h 142"/>
                  <a:gd name="T78" fmla="*/ 163 w 210"/>
                  <a:gd name="T79" fmla="*/ 125 h 142"/>
                  <a:gd name="T80" fmla="*/ 164 w 210"/>
                  <a:gd name="T81" fmla="*/ 23 h 142"/>
                  <a:gd name="T82" fmla="*/ 97 w 210"/>
                  <a:gd name="T83" fmla="*/ 142 h 14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10"/>
                  <a:gd name="T127" fmla="*/ 0 h 142"/>
                  <a:gd name="T128" fmla="*/ 210 w 210"/>
                  <a:gd name="T129" fmla="*/ 142 h 14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10" h="142">
                    <a:moveTo>
                      <a:pt x="97" y="142"/>
                    </a:moveTo>
                    <a:lnTo>
                      <a:pt x="33" y="23"/>
                    </a:lnTo>
                    <a:lnTo>
                      <a:pt x="33" y="118"/>
                    </a:lnTo>
                    <a:lnTo>
                      <a:pt x="33" y="120"/>
                    </a:lnTo>
                    <a:lnTo>
                      <a:pt x="33" y="125"/>
                    </a:lnTo>
                    <a:lnTo>
                      <a:pt x="34" y="131"/>
                    </a:lnTo>
                    <a:lnTo>
                      <a:pt x="35" y="135"/>
                    </a:lnTo>
                    <a:lnTo>
                      <a:pt x="36" y="135"/>
                    </a:lnTo>
                    <a:lnTo>
                      <a:pt x="39" y="137"/>
                    </a:lnTo>
                    <a:lnTo>
                      <a:pt x="41" y="138"/>
                    </a:lnTo>
                    <a:lnTo>
                      <a:pt x="46" y="139"/>
                    </a:lnTo>
                    <a:lnTo>
                      <a:pt x="51" y="139"/>
                    </a:lnTo>
                    <a:lnTo>
                      <a:pt x="57" y="139"/>
                    </a:lnTo>
                    <a:lnTo>
                      <a:pt x="57" y="142"/>
                    </a:lnTo>
                    <a:lnTo>
                      <a:pt x="0" y="142"/>
                    </a:lnTo>
                    <a:lnTo>
                      <a:pt x="0" y="139"/>
                    </a:lnTo>
                    <a:lnTo>
                      <a:pt x="4" y="139"/>
                    </a:lnTo>
                    <a:lnTo>
                      <a:pt x="5" y="139"/>
                    </a:lnTo>
                    <a:lnTo>
                      <a:pt x="9" y="139"/>
                    </a:lnTo>
                    <a:lnTo>
                      <a:pt x="14" y="138"/>
                    </a:lnTo>
                    <a:lnTo>
                      <a:pt x="19" y="135"/>
                    </a:lnTo>
                    <a:lnTo>
                      <a:pt x="20" y="134"/>
                    </a:lnTo>
                    <a:lnTo>
                      <a:pt x="20" y="132"/>
                    </a:lnTo>
                    <a:lnTo>
                      <a:pt x="21" y="130"/>
                    </a:lnTo>
                    <a:lnTo>
                      <a:pt x="21" y="125"/>
                    </a:lnTo>
                    <a:lnTo>
                      <a:pt x="22" y="118"/>
                    </a:lnTo>
                    <a:lnTo>
                      <a:pt x="22" y="25"/>
                    </a:lnTo>
                    <a:lnTo>
                      <a:pt x="21" y="21"/>
                    </a:lnTo>
                    <a:lnTo>
                      <a:pt x="21" y="16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17" y="9"/>
                    </a:lnTo>
                    <a:lnTo>
                      <a:pt x="15" y="8"/>
                    </a:lnTo>
                    <a:lnTo>
                      <a:pt x="14" y="6"/>
                    </a:lnTo>
                    <a:lnTo>
                      <a:pt x="10" y="6"/>
                    </a:lnTo>
                    <a:lnTo>
                      <a:pt x="8" y="4"/>
                    </a:ln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105" y="112"/>
                    </a:lnTo>
                    <a:lnTo>
                      <a:pt x="164" y="0"/>
                    </a:lnTo>
                    <a:lnTo>
                      <a:pt x="210" y="0"/>
                    </a:lnTo>
                    <a:lnTo>
                      <a:pt x="210" y="3"/>
                    </a:lnTo>
                    <a:lnTo>
                      <a:pt x="204" y="3"/>
                    </a:lnTo>
                    <a:lnTo>
                      <a:pt x="198" y="4"/>
                    </a:lnTo>
                    <a:lnTo>
                      <a:pt x="196" y="6"/>
                    </a:lnTo>
                    <a:lnTo>
                      <a:pt x="194" y="7"/>
                    </a:lnTo>
                    <a:lnTo>
                      <a:pt x="191" y="8"/>
                    </a:lnTo>
                    <a:lnTo>
                      <a:pt x="190" y="10"/>
                    </a:lnTo>
                    <a:lnTo>
                      <a:pt x="189" y="11"/>
                    </a:lnTo>
                    <a:lnTo>
                      <a:pt x="188" y="13"/>
                    </a:lnTo>
                    <a:lnTo>
                      <a:pt x="188" y="15"/>
                    </a:lnTo>
                    <a:lnTo>
                      <a:pt x="186" y="20"/>
                    </a:lnTo>
                    <a:lnTo>
                      <a:pt x="186" y="25"/>
                    </a:lnTo>
                    <a:lnTo>
                      <a:pt x="186" y="118"/>
                    </a:lnTo>
                    <a:lnTo>
                      <a:pt x="186" y="120"/>
                    </a:lnTo>
                    <a:lnTo>
                      <a:pt x="186" y="125"/>
                    </a:lnTo>
                    <a:lnTo>
                      <a:pt x="188" y="131"/>
                    </a:lnTo>
                    <a:lnTo>
                      <a:pt x="189" y="135"/>
                    </a:lnTo>
                    <a:lnTo>
                      <a:pt x="190" y="135"/>
                    </a:lnTo>
                    <a:lnTo>
                      <a:pt x="192" y="137"/>
                    </a:lnTo>
                    <a:lnTo>
                      <a:pt x="195" y="138"/>
                    </a:lnTo>
                    <a:lnTo>
                      <a:pt x="199" y="139"/>
                    </a:lnTo>
                    <a:lnTo>
                      <a:pt x="204" y="139"/>
                    </a:lnTo>
                    <a:lnTo>
                      <a:pt x="210" y="139"/>
                    </a:lnTo>
                    <a:lnTo>
                      <a:pt x="210" y="142"/>
                    </a:lnTo>
                    <a:lnTo>
                      <a:pt x="140" y="142"/>
                    </a:lnTo>
                    <a:lnTo>
                      <a:pt x="140" y="139"/>
                    </a:lnTo>
                    <a:lnTo>
                      <a:pt x="146" y="139"/>
                    </a:lnTo>
                    <a:lnTo>
                      <a:pt x="147" y="139"/>
                    </a:lnTo>
                    <a:lnTo>
                      <a:pt x="151" y="139"/>
                    </a:lnTo>
                    <a:lnTo>
                      <a:pt x="155" y="138"/>
                    </a:lnTo>
                    <a:lnTo>
                      <a:pt x="160" y="135"/>
                    </a:lnTo>
                    <a:lnTo>
                      <a:pt x="161" y="134"/>
                    </a:lnTo>
                    <a:lnTo>
                      <a:pt x="161" y="132"/>
                    </a:lnTo>
                    <a:lnTo>
                      <a:pt x="163" y="130"/>
                    </a:lnTo>
                    <a:lnTo>
                      <a:pt x="163" y="125"/>
                    </a:lnTo>
                    <a:lnTo>
                      <a:pt x="164" y="118"/>
                    </a:lnTo>
                    <a:lnTo>
                      <a:pt x="164" y="23"/>
                    </a:lnTo>
                    <a:lnTo>
                      <a:pt x="101" y="142"/>
                    </a:lnTo>
                    <a:lnTo>
                      <a:pt x="97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0" name="Freeform 95"/>
              <p:cNvSpPr>
                <a:spLocks/>
              </p:cNvSpPr>
              <p:nvPr/>
            </p:nvSpPr>
            <p:spPr bwMode="auto">
              <a:xfrm>
                <a:off x="9852" y="11375"/>
                <a:ext cx="147" cy="150"/>
              </a:xfrm>
              <a:custGeom>
                <a:avLst/>
                <a:gdLst>
                  <a:gd name="T0" fmla="*/ 144 w 147"/>
                  <a:gd name="T1" fmla="*/ 49 h 150"/>
                  <a:gd name="T2" fmla="*/ 138 w 147"/>
                  <a:gd name="T3" fmla="*/ 46 h 150"/>
                  <a:gd name="T4" fmla="*/ 128 w 147"/>
                  <a:gd name="T5" fmla="*/ 28 h 150"/>
                  <a:gd name="T6" fmla="*/ 119 w 147"/>
                  <a:gd name="T7" fmla="*/ 18 h 150"/>
                  <a:gd name="T8" fmla="*/ 110 w 147"/>
                  <a:gd name="T9" fmla="*/ 15 h 150"/>
                  <a:gd name="T10" fmla="*/ 88 w 147"/>
                  <a:gd name="T11" fmla="*/ 10 h 150"/>
                  <a:gd name="T12" fmla="*/ 82 w 147"/>
                  <a:gd name="T13" fmla="*/ 10 h 150"/>
                  <a:gd name="T14" fmla="*/ 66 w 147"/>
                  <a:gd name="T15" fmla="*/ 12 h 150"/>
                  <a:gd name="T16" fmla="*/ 55 w 147"/>
                  <a:gd name="T17" fmla="*/ 16 h 150"/>
                  <a:gd name="T18" fmla="*/ 48 w 147"/>
                  <a:gd name="T19" fmla="*/ 20 h 150"/>
                  <a:gd name="T20" fmla="*/ 36 w 147"/>
                  <a:gd name="T21" fmla="*/ 36 h 150"/>
                  <a:gd name="T22" fmla="*/ 33 w 147"/>
                  <a:gd name="T23" fmla="*/ 42 h 150"/>
                  <a:gd name="T24" fmla="*/ 28 w 147"/>
                  <a:gd name="T25" fmla="*/ 60 h 150"/>
                  <a:gd name="T26" fmla="*/ 27 w 147"/>
                  <a:gd name="T27" fmla="*/ 78 h 150"/>
                  <a:gd name="T28" fmla="*/ 27 w 147"/>
                  <a:gd name="T29" fmla="*/ 88 h 150"/>
                  <a:gd name="T30" fmla="*/ 33 w 147"/>
                  <a:gd name="T31" fmla="*/ 109 h 150"/>
                  <a:gd name="T32" fmla="*/ 35 w 147"/>
                  <a:gd name="T33" fmla="*/ 114 h 150"/>
                  <a:gd name="T34" fmla="*/ 45 w 147"/>
                  <a:gd name="T35" fmla="*/ 125 h 150"/>
                  <a:gd name="T36" fmla="*/ 55 w 147"/>
                  <a:gd name="T37" fmla="*/ 133 h 150"/>
                  <a:gd name="T38" fmla="*/ 63 w 147"/>
                  <a:gd name="T39" fmla="*/ 137 h 150"/>
                  <a:gd name="T40" fmla="*/ 85 w 147"/>
                  <a:gd name="T41" fmla="*/ 141 h 150"/>
                  <a:gd name="T42" fmla="*/ 91 w 147"/>
                  <a:gd name="T43" fmla="*/ 141 h 150"/>
                  <a:gd name="T44" fmla="*/ 105 w 147"/>
                  <a:gd name="T45" fmla="*/ 139 h 150"/>
                  <a:gd name="T46" fmla="*/ 116 w 147"/>
                  <a:gd name="T47" fmla="*/ 135 h 150"/>
                  <a:gd name="T48" fmla="*/ 122 w 147"/>
                  <a:gd name="T49" fmla="*/ 132 h 150"/>
                  <a:gd name="T50" fmla="*/ 141 w 147"/>
                  <a:gd name="T51" fmla="*/ 114 h 150"/>
                  <a:gd name="T52" fmla="*/ 147 w 147"/>
                  <a:gd name="T53" fmla="*/ 113 h 150"/>
                  <a:gd name="T54" fmla="*/ 140 w 147"/>
                  <a:gd name="T55" fmla="*/ 122 h 150"/>
                  <a:gd name="T56" fmla="*/ 121 w 147"/>
                  <a:gd name="T57" fmla="*/ 140 h 150"/>
                  <a:gd name="T58" fmla="*/ 115 w 147"/>
                  <a:gd name="T59" fmla="*/ 143 h 150"/>
                  <a:gd name="T60" fmla="*/ 96 w 147"/>
                  <a:gd name="T61" fmla="*/ 149 h 150"/>
                  <a:gd name="T62" fmla="*/ 79 w 147"/>
                  <a:gd name="T63" fmla="*/ 150 h 150"/>
                  <a:gd name="T64" fmla="*/ 59 w 147"/>
                  <a:gd name="T65" fmla="*/ 149 h 150"/>
                  <a:gd name="T66" fmla="*/ 20 w 147"/>
                  <a:gd name="T67" fmla="*/ 129 h 150"/>
                  <a:gd name="T68" fmla="*/ 13 w 147"/>
                  <a:gd name="T69" fmla="*/ 120 h 150"/>
                  <a:gd name="T70" fmla="*/ 2 w 147"/>
                  <a:gd name="T71" fmla="*/ 99 h 150"/>
                  <a:gd name="T72" fmla="*/ 0 w 147"/>
                  <a:gd name="T73" fmla="*/ 78 h 150"/>
                  <a:gd name="T74" fmla="*/ 0 w 147"/>
                  <a:gd name="T75" fmla="*/ 67 h 150"/>
                  <a:gd name="T76" fmla="*/ 8 w 147"/>
                  <a:gd name="T77" fmla="*/ 42 h 150"/>
                  <a:gd name="T78" fmla="*/ 11 w 147"/>
                  <a:gd name="T79" fmla="*/ 36 h 150"/>
                  <a:gd name="T80" fmla="*/ 26 w 147"/>
                  <a:gd name="T81" fmla="*/ 21 h 150"/>
                  <a:gd name="T82" fmla="*/ 41 w 147"/>
                  <a:gd name="T83" fmla="*/ 11 h 150"/>
                  <a:gd name="T84" fmla="*/ 51 w 147"/>
                  <a:gd name="T85" fmla="*/ 6 h 150"/>
                  <a:gd name="T86" fmla="*/ 78 w 147"/>
                  <a:gd name="T87" fmla="*/ 1 h 150"/>
                  <a:gd name="T88" fmla="*/ 91 w 147"/>
                  <a:gd name="T89" fmla="*/ 1 h 150"/>
                  <a:gd name="T90" fmla="*/ 114 w 147"/>
                  <a:gd name="T91" fmla="*/ 7 h 150"/>
                  <a:gd name="T92" fmla="*/ 120 w 147"/>
                  <a:gd name="T93" fmla="*/ 10 h 150"/>
                  <a:gd name="T94" fmla="*/ 123 w 147"/>
                  <a:gd name="T95" fmla="*/ 11 h 150"/>
                  <a:gd name="T96" fmla="*/ 126 w 147"/>
                  <a:gd name="T97" fmla="*/ 11 h 150"/>
                  <a:gd name="T98" fmla="*/ 128 w 147"/>
                  <a:gd name="T99" fmla="*/ 10 h 150"/>
                  <a:gd name="T100" fmla="*/ 132 w 147"/>
                  <a:gd name="T101" fmla="*/ 7 h 150"/>
                  <a:gd name="T102" fmla="*/ 134 w 147"/>
                  <a:gd name="T103" fmla="*/ 1 h 150"/>
                  <a:gd name="T104" fmla="*/ 140 w 147"/>
                  <a:gd name="T105" fmla="*/ 0 h 15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7"/>
                  <a:gd name="T160" fmla="*/ 0 h 150"/>
                  <a:gd name="T161" fmla="*/ 147 w 147"/>
                  <a:gd name="T162" fmla="*/ 150 h 15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7" h="150">
                    <a:moveTo>
                      <a:pt x="140" y="0"/>
                    </a:moveTo>
                    <a:lnTo>
                      <a:pt x="144" y="49"/>
                    </a:lnTo>
                    <a:lnTo>
                      <a:pt x="140" y="49"/>
                    </a:lnTo>
                    <a:lnTo>
                      <a:pt x="138" y="46"/>
                    </a:lnTo>
                    <a:lnTo>
                      <a:pt x="135" y="40"/>
                    </a:lnTo>
                    <a:lnTo>
                      <a:pt x="128" y="28"/>
                    </a:lnTo>
                    <a:lnTo>
                      <a:pt x="120" y="20"/>
                    </a:lnTo>
                    <a:lnTo>
                      <a:pt x="119" y="18"/>
                    </a:lnTo>
                    <a:lnTo>
                      <a:pt x="115" y="17"/>
                    </a:lnTo>
                    <a:lnTo>
                      <a:pt x="110" y="15"/>
                    </a:lnTo>
                    <a:lnTo>
                      <a:pt x="100" y="11"/>
                    </a:lnTo>
                    <a:lnTo>
                      <a:pt x="88" y="10"/>
                    </a:lnTo>
                    <a:lnTo>
                      <a:pt x="85" y="8"/>
                    </a:lnTo>
                    <a:lnTo>
                      <a:pt x="82" y="10"/>
                    </a:lnTo>
                    <a:lnTo>
                      <a:pt x="77" y="10"/>
                    </a:lnTo>
                    <a:lnTo>
                      <a:pt x="66" y="12"/>
                    </a:lnTo>
                    <a:lnTo>
                      <a:pt x="57" y="15"/>
                    </a:lnTo>
                    <a:lnTo>
                      <a:pt x="55" y="16"/>
                    </a:lnTo>
                    <a:lnTo>
                      <a:pt x="53" y="18"/>
                    </a:lnTo>
                    <a:lnTo>
                      <a:pt x="48" y="20"/>
                    </a:lnTo>
                    <a:lnTo>
                      <a:pt x="41" y="27"/>
                    </a:lnTo>
                    <a:lnTo>
                      <a:pt x="36" y="36"/>
                    </a:lnTo>
                    <a:lnTo>
                      <a:pt x="35" y="39"/>
                    </a:lnTo>
                    <a:lnTo>
                      <a:pt x="33" y="42"/>
                    </a:lnTo>
                    <a:lnTo>
                      <a:pt x="30" y="47"/>
                    </a:lnTo>
                    <a:lnTo>
                      <a:pt x="28" y="60"/>
                    </a:lnTo>
                    <a:lnTo>
                      <a:pt x="27" y="75"/>
                    </a:lnTo>
                    <a:lnTo>
                      <a:pt x="27" y="78"/>
                    </a:lnTo>
                    <a:lnTo>
                      <a:pt x="27" y="82"/>
                    </a:lnTo>
                    <a:lnTo>
                      <a:pt x="27" y="88"/>
                    </a:lnTo>
                    <a:lnTo>
                      <a:pt x="29" y="100"/>
                    </a:lnTo>
                    <a:lnTo>
                      <a:pt x="33" y="109"/>
                    </a:lnTo>
                    <a:lnTo>
                      <a:pt x="34" y="111"/>
                    </a:lnTo>
                    <a:lnTo>
                      <a:pt x="35" y="114"/>
                    </a:lnTo>
                    <a:lnTo>
                      <a:pt x="38" y="118"/>
                    </a:lnTo>
                    <a:lnTo>
                      <a:pt x="45" y="125"/>
                    </a:lnTo>
                    <a:lnTo>
                      <a:pt x="53" y="132"/>
                    </a:lnTo>
                    <a:lnTo>
                      <a:pt x="55" y="133"/>
                    </a:lnTo>
                    <a:lnTo>
                      <a:pt x="58" y="135"/>
                    </a:lnTo>
                    <a:lnTo>
                      <a:pt x="63" y="137"/>
                    </a:lnTo>
                    <a:lnTo>
                      <a:pt x="73" y="140"/>
                    </a:lnTo>
                    <a:lnTo>
                      <a:pt x="85" y="141"/>
                    </a:lnTo>
                    <a:lnTo>
                      <a:pt x="89" y="141"/>
                    </a:lnTo>
                    <a:lnTo>
                      <a:pt x="91" y="141"/>
                    </a:lnTo>
                    <a:lnTo>
                      <a:pt x="96" y="141"/>
                    </a:lnTo>
                    <a:lnTo>
                      <a:pt x="105" y="139"/>
                    </a:lnTo>
                    <a:lnTo>
                      <a:pt x="114" y="136"/>
                    </a:lnTo>
                    <a:lnTo>
                      <a:pt x="116" y="135"/>
                    </a:lnTo>
                    <a:lnTo>
                      <a:pt x="117" y="134"/>
                    </a:lnTo>
                    <a:lnTo>
                      <a:pt x="122" y="132"/>
                    </a:lnTo>
                    <a:lnTo>
                      <a:pt x="132" y="124"/>
                    </a:lnTo>
                    <a:lnTo>
                      <a:pt x="141" y="114"/>
                    </a:lnTo>
                    <a:lnTo>
                      <a:pt x="144" y="111"/>
                    </a:lnTo>
                    <a:lnTo>
                      <a:pt x="147" y="113"/>
                    </a:lnTo>
                    <a:lnTo>
                      <a:pt x="145" y="117"/>
                    </a:lnTo>
                    <a:lnTo>
                      <a:pt x="140" y="122"/>
                    </a:lnTo>
                    <a:lnTo>
                      <a:pt x="130" y="133"/>
                    </a:lnTo>
                    <a:lnTo>
                      <a:pt x="121" y="140"/>
                    </a:lnTo>
                    <a:lnTo>
                      <a:pt x="119" y="141"/>
                    </a:lnTo>
                    <a:lnTo>
                      <a:pt x="115" y="143"/>
                    </a:lnTo>
                    <a:lnTo>
                      <a:pt x="109" y="145"/>
                    </a:lnTo>
                    <a:lnTo>
                      <a:pt x="96" y="149"/>
                    </a:lnTo>
                    <a:lnTo>
                      <a:pt x="83" y="150"/>
                    </a:lnTo>
                    <a:lnTo>
                      <a:pt x="79" y="150"/>
                    </a:lnTo>
                    <a:lnTo>
                      <a:pt x="72" y="150"/>
                    </a:lnTo>
                    <a:lnTo>
                      <a:pt x="59" y="149"/>
                    </a:lnTo>
                    <a:lnTo>
                      <a:pt x="38" y="142"/>
                    </a:lnTo>
                    <a:lnTo>
                      <a:pt x="20" y="129"/>
                    </a:lnTo>
                    <a:lnTo>
                      <a:pt x="16" y="123"/>
                    </a:lnTo>
                    <a:lnTo>
                      <a:pt x="13" y="120"/>
                    </a:lnTo>
                    <a:lnTo>
                      <a:pt x="8" y="114"/>
                    </a:lnTo>
                    <a:lnTo>
                      <a:pt x="2" y="99"/>
                    </a:lnTo>
                    <a:lnTo>
                      <a:pt x="0" y="83"/>
                    </a:lnTo>
                    <a:lnTo>
                      <a:pt x="0" y="78"/>
                    </a:lnTo>
                    <a:lnTo>
                      <a:pt x="0" y="75"/>
                    </a:lnTo>
                    <a:lnTo>
                      <a:pt x="0" y="67"/>
                    </a:lnTo>
                    <a:lnTo>
                      <a:pt x="3" y="54"/>
                    </a:lnTo>
                    <a:lnTo>
                      <a:pt x="8" y="42"/>
                    </a:lnTo>
                    <a:lnTo>
                      <a:pt x="10" y="39"/>
                    </a:lnTo>
                    <a:lnTo>
                      <a:pt x="11" y="36"/>
                    </a:lnTo>
                    <a:lnTo>
                      <a:pt x="16" y="30"/>
                    </a:lnTo>
                    <a:lnTo>
                      <a:pt x="26" y="21"/>
                    </a:lnTo>
                    <a:lnTo>
                      <a:pt x="38" y="13"/>
                    </a:lnTo>
                    <a:lnTo>
                      <a:pt x="41" y="11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64" y="2"/>
                    </a:lnTo>
                    <a:lnTo>
                      <a:pt x="78" y="1"/>
                    </a:lnTo>
                    <a:lnTo>
                      <a:pt x="83" y="0"/>
                    </a:lnTo>
                    <a:lnTo>
                      <a:pt x="91" y="1"/>
                    </a:lnTo>
                    <a:lnTo>
                      <a:pt x="103" y="3"/>
                    </a:lnTo>
                    <a:lnTo>
                      <a:pt x="114" y="7"/>
                    </a:lnTo>
                    <a:lnTo>
                      <a:pt x="117" y="8"/>
                    </a:lnTo>
                    <a:lnTo>
                      <a:pt x="120" y="10"/>
                    </a:lnTo>
                    <a:lnTo>
                      <a:pt x="122" y="11"/>
                    </a:lnTo>
                    <a:lnTo>
                      <a:pt x="123" y="11"/>
                    </a:lnTo>
                    <a:lnTo>
                      <a:pt x="125" y="11"/>
                    </a:lnTo>
                    <a:lnTo>
                      <a:pt x="126" y="11"/>
                    </a:lnTo>
                    <a:lnTo>
                      <a:pt x="127" y="11"/>
                    </a:lnTo>
                    <a:lnTo>
                      <a:pt x="128" y="10"/>
                    </a:lnTo>
                    <a:lnTo>
                      <a:pt x="130" y="8"/>
                    </a:lnTo>
                    <a:lnTo>
                      <a:pt x="132" y="7"/>
                    </a:lnTo>
                    <a:lnTo>
                      <a:pt x="133" y="4"/>
                    </a:lnTo>
                    <a:lnTo>
                      <a:pt x="134" y="1"/>
                    </a:lnTo>
                    <a:lnTo>
                      <a:pt x="135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1" name="Freeform 96"/>
              <p:cNvSpPr>
                <a:spLocks/>
              </p:cNvSpPr>
              <p:nvPr/>
            </p:nvSpPr>
            <p:spPr bwMode="auto">
              <a:xfrm>
                <a:off x="7745" y="11301"/>
                <a:ext cx="109" cy="150"/>
              </a:xfrm>
              <a:custGeom>
                <a:avLst/>
                <a:gdLst>
                  <a:gd name="T0" fmla="*/ 94 w 109"/>
                  <a:gd name="T1" fmla="*/ 49 h 150"/>
                  <a:gd name="T2" fmla="*/ 89 w 109"/>
                  <a:gd name="T3" fmla="*/ 36 h 150"/>
                  <a:gd name="T4" fmla="*/ 86 w 109"/>
                  <a:gd name="T5" fmla="*/ 26 h 150"/>
                  <a:gd name="T6" fmla="*/ 71 w 109"/>
                  <a:gd name="T7" fmla="*/ 14 h 150"/>
                  <a:gd name="T8" fmla="*/ 57 w 109"/>
                  <a:gd name="T9" fmla="*/ 10 h 150"/>
                  <a:gd name="T10" fmla="*/ 42 w 109"/>
                  <a:gd name="T11" fmla="*/ 10 h 150"/>
                  <a:gd name="T12" fmla="*/ 27 w 109"/>
                  <a:gd name="T13" fmla="*/ 15 h 150"/>
                  <a:gd name="T14" fmla="*/ 21 w 109"/>
                  <a:gd name="T15" fmla="*/ 25 h 150"/>
                  <a:gd name="T16" fmla="*/ 20 w 109"/>
                  <a:gd name="T17" fmla="*/ 32 h 150"/>
                  <a:gd name="T18" fmla="*/ 24 w 109"/>
                  <a:gd name="T19" fmla="*/ 42 h 150"/>
                  <a:gd name="T20" fmla="*/ 30 w 109"/>
                  <a:gd name="T21" fmla="*/ 47 h 150"/>
                  <a:gd name="T22" fmla="*/ 61 w 109"/>
                  <a:gd name="T23" fmla="*/ 64 h 150"/>
                  <a:gd name="T24" fmla="*/ 82 w 109"/>
                  <a:gd name="T25" fmla="*/ 75 h 150"/>
                  <a:gd name="T26" fmla="*/ 93 w 109"/>
                  <a:gd name="T27" fmla="*/ 81 h 150"/>
                  <a:gd name="T28" fmla="*/ 103 w 109"/>
                  <a:gd name="T29" fmla="*/ 93 h 150"/>
                  <a:gd name="T30" fmla="*/ 108 w 109"/>
                  <a:gd name="T31" fmla="*/ 103 h 150"/>
                  <a:gd name="T32" fmla="*/ 108 w 109"/>
                  <a:gd name="T33" fmla="*/ 113 h 150"/>
                  <a:gd name="T34" fmla="*/ 96 w 109"/>
                  <a:gd name="T35" fmla="*/ 136 h 150"/>
                  <a:gd name="T36" fmla="*/ 87 w 109"/>
                  <a:gd name="T37" fmla="*/ 144 h 150"/>
                  <a:gd name="T38" fmla="*/ 58 w 109"/>
                  <a:gd name="T39" fmla="*/ 150 h 150"/>
                  <a:gd name="T40" fmla="*/ 50 w 109"/>
                  <a:gd name="T41" fmla="*/ 150 h 150"/>
                  <a:gd name="T42" fmla="*/ 43 w 109"/>
                  <a:gd name="T43" fmla="*/ 149 h 150"/>
                  <a:gd name="T44" fmla="*/ 30 w 109"/>
                  <a:gd name="T45" fmla="*/ 146 h 150"/>
                  <a:gd name="T46" fmla="*/ 22 w 109"/>
                  <a:gd name="T47" fmla="*/ 144 h 150"/>
                  <a:gd name="T48" fmla="*/ 14 w 109"/>
                  <a:gd name="T49" fmla="*/ 141 h 150"/>
                  <a:gd name="T50" fmla="*/ 8 w 109"/>
                  <a:gd name="T51" fmla="*/ 144 h 150"/>
                  <a:gd name="T52" fmla="*/ 7 w 109"/>
                  <a:gd name="T53" fmla="*/ 150 h 150"/>
                  <a:gd name="T54" fmla="*/ 2 w 109"/>
                  <a:gd name="T55" fmla="*/ 100 h 150"/>
                  <a:gd name="T56" fmla="*/ 8 w 109"/>
                  <a:gd name="T57" fmla="*/ 108 h 150"/>
                  <a:gd name="T58" fmla="*/ 14 w 109"/>
                  <a:gd name="T59" fmla="*/ 124 h 150"/>
                  <a:gd name="T60" fmla="*/ 28 w 109"/>
                  <a:gd name="T61" fmla="*/ 136 h 150"/>
                  <a:gd name="T62" fmla="*/ 37 w 109"/>
                  <a:gd name="T63" fmla="*/ 139 h 150"/>
                  <a:gd name="T64" fmla="*/ 56 w 109"/>
                  <a:gd name="T65" fmla="*/ 141 h 150"/>
                  <a:gd name="T66" fmla="*/ 70 w 109"/>
                  <a:gd name="T67" fmla="*/ 139 h 150"/>
                  <a:gd name="T68" fmla="*/ 81 w 109"/>
                  <a:gd name="T69" fmla="*/ 133 h 150"/>
                  <a:gd name="T70" fmla="*/ 87 w 109"/>
                  <a:gd name="T71" fmla="*/ 120 h 150"/>
                  <a:gd name="T72" fmla="*/ 86 w 109"/>
                  <a:gd name="T73" fmla="*/ 113 h 150"/>
                  <a:gd name="T74" fmla="*/ 82 w 109"/>
                  <a:gd name="T75" fmla="*/ 105 h 150"/>
                  <a:gd name="T76" fmla="*/ 74 w 109"/>
                  <a:gd name="T77" fmla="*/ 97 h 150"/>
                  <a:gd name="T78" fmla="*/ 51 w 109"/>
                  <a:gd name="T79" fmla="*/ 86 h 150"/>
                  <a:gd name="T80" fmla="*/ 38 w 109"/>
                  <a:gd name="T81" fmla="*/ 79 h 150"/>
                  <a:gd name="T82" fmla="*/ 19 w 109"/>
                  <a:gd name="T83" fmla="*/ 68 h 150"/>
                  <a:gd name="T84" fmla="*/ 9 w 109"/>
                  <a:gd name="T85" fmla="*/ 61 h 150"/>
                  <a:gd name="T86" fmla="*/ 3 w 109"/>
                  <a:gd name="T87" fmla="*/ 52 h 150"/>
                  <a:gd name="T88" fmla="*/ 0 w 109"/>
                  <a:gd name="T89" fmla="*/ 40 h 150"/>
                  <a:gd name="T90" fmla="*/ 0 w 109"/>
                  <a:gd name="T91" fmla="*/ 31 h 150"/>
                  <a:gd name="T92" fmla="*/ 14 w 109"/>
                  <a:gd name="T93" fmla="*/ 11 h 150"/>
                  <a:gd name="T94" fmla="*/ 32 w 109"/>
                  <a:gd name="T95" fmla="*/ 2 h 150"/>
                  <a:gd name="T96" fmla="*/ 55 w 109"/>
                  <a:gd name="T97" fmla="*/ 1 h 150"/>
                  <a:gd name="T98" fmla="*/ 76 w 109"/>
                  <a:gd name="T99" fmla="*/ 6 h 150"/>
                  <a:gd name="T100" fmla="*/ 84 w 109"/>
                  <a:gd name="T101" fmla="*/ 8 h 150"/>
                  <a:gd name="T102" fmla="*/ 88 w 109"/>
                  <a:gd name="T103" fmla="*/ 8 h 150"/>
                  <a:gd name="T104" fmla="*/ 93 w 109"/>
                  <a:gd name="T105" fmla="*/ 1 h 150"/>
                  <a:gd name="T106" fmla="*/ 99 w 109"/>
                  <a:gd name="T107" fmla="*/ 0 h 15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9"/>
                  <a:gd name="T163" fmla="*/ 0 h 150"/>
                  <a:gd name="T164" fmla="*/ 109 w 109"/>
                  <a:gd name="T165" fmla="*/ 150 h 15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9" h="150">
                    <a:moveTo>
                      <a:pt x="99" y="0"/>
                    </a:moveTo>
                    <a:lnTo>
                      <a:pt x="99" y="49"/>
                    </a:lnTo>
                    <a:lnTo>
                      <a:pt x="94" y="49"/>
                    </a:lnTo>
                    <a:lnTo>
                      <a:pt x="93" y="47"/>
                    </a:lnTo>
                    <a:lnTo>
                      <a:pt x="92" y="43"/>
                    </a:lnTo>
                    <a:lnTo>
                      <a:pt x="89" y="36"/>
                    </a:lnTo>
                    <a:lnTo>
                      <a:pt x="87" y="29"/>
                    </a:lnTo>
                    <a:lnTo>
                      <a:pt x="87" y="27"/>
                    </a:lnTo>
                    <a:lnTo>
                      <a:pt x="86" y="26"/>
                    </a:lnTo>
                    <a:lnTo>
                      <a:pt x="83" y="24"/>
                    </a:lnTo>
                    <a:lnTo>
                      <a:pt x="77" y="18"/>
                    </a:lnTo>
                    <a:lnTo>
                      <a:pt x="71" y="14"/>
                    </a:lnTo>
                    <a:lnTo>
                      <a:pt x="70" y="13"/>
                    </a:lnTo>
                    <a:lnTo>
                      <a:pt x="64" y="12"/>
                    </a:lnTo>
                    <a:lnTo>
                      <a:pt x="57" y="10"/>
                    </a:lnTo>
                    <a:lnTo>
                      <a:pt x="50" y="10"/>
                    </a:lnTo>
                    <a:lnTo>
                      <a:pt x="49" y="9"/>
                    </a:lnTo>
                    <a:lnTo>
                      <a:pt x="42" y="10"/>
                    </a:lnTo>
                    <a:lnTo>
                      <a:pt x="34" y="12"/>
                    </a:lnTo>
                    <a:lnTo>
                      <a:pt x="28" y="15"/>
                    </a:lnTo>
                    <a:lnTo>
                      <a:pt x="27" y="15"/>
                    </a:lnTo>
                    <a:lnTo>
                      <a:pt x="26" y="17"/>
                    </a:lnTo>
                    <a:lnTo>
                      <a:pt x="24" y="19"/>
                    </a:lnTo>
                    <a:lnTo>
                      <a:pt x="21" y="25"/>
                    </a:lnTo>
                    <a:lnTo>
                      <a:pt x="20" y="30"/>
                    </a:lnTo>
                    <a:lnTo>
                      <a:pt x="20" y="31"/>
                    </a:lnTo>
                    <a:lnTo>
                      <a:pt x="20" y="32"/>
                    </a:lnTo>
                    <a:lnTo>
                      <a:pt x="20" y="34"/>
                    </a:lnTo>
                    <a:lnTo>
                      <a:pt x="21" y="38"/>
                    </a:lnTo>
                    <a:lnTo>
                      <a:pt x="24" y="42"/>
                    </a:lnTo>
                    <a:lnTo>
                      <a:pt x="25" y="42"/>
                    </a:lnTo>
                    <a:lnTo>
                      <a:pt x="26" y="44"/>
                    </a:lnTo>
                    <a:lnTo>
                      <a:pt x="30" y="47"/>
                    </a:lnTo>
                    <a:lnTo>
                      <a:pt x="40" y="55"/>
                    </a:lnTo>
                    <a:lnTo>
                      <a:pt x="56" y="62"/>
                    </a:lnTo>
                    <a:lnTo>
                      <a:pt x="61" y="64"/>
                    </a:lnTo>
                    <a:lnTo>
                      <a:pt x="64" y="66"/>
                    </a:lnTo>
                    <a:lnTo>
                      <a:pt x="70" y="69"/>
                    </a:lnTo>
                    <a:lnTo>
                      <a:pt x="82" y="75"/>
                    </a:lnTo>
                    <a:lnTo>
                      <a:pt x="89" y="79"/>
                    </a:lnTo>
                    <a:lnTo>
                      <a:pt x="92" y="80"/>
                    </a:lnTo>
                    <a:lnTo>
                      <a:pt x="93" y="81"/>
                    </a:lnTo>
                    <a:lnTo>
                      <a:pt x="95" y="84"/>
                    </a:lnTo>
                    <a:lnTo>
                      <a:pt x="100" y="88"/>
                    </a:lnTo>
                    <a:lnTo>
                      <a:pt x="103" y="93"/>
                    </a:lnTo>
                    <a:lnTo>
                      <a:pt x="105" y="94"/>
                    </a:lnTo>
                    <a:lnTo>
                      <a:pt x="106" y="98"/>
                    </a:lnTo>
                    <a:lnTo>
                      <a:pt x="108" y="103"/>
                    </a:lnTo>
                    <a:lnTo>
                      <a:pt x="108" y="108"/>
                    </a:lnTo>
                    <a:lnTo>
                      <a:pt x="109" y="109"/>
                    </a:lnTo>
                    <a:lnTo>
                      <a:pt x="108" y="113"/>
                    </a:lnTo>
                    <a:lnTo>
                      <a:pt x="108" y="118"/>
                    </a:lnTo>
                    <a:lnTo>
                      <a:pt x="103" y="127"/>
                    </a:lnTo>
                    <a:lnTo>
                      <a:pt x="96" y="136"/>
                    </a:lnTo>
                    <a:lnTo>
                      <a:pt x="95" y="137"/>
                    </a:lnTo>
                    <a:lnTo>
                      <a:pt x="92" y="139"/>
                    </a:lnTo>
                    <a:lnTo>
                      <a:pt x="87" y="144"/>
                    </a:lnTo>
                    <a:lnTo>
                      <a:pt x="75" y="148"/>
                    </a:lnTo>
                    <a:lnTo>
                      <a:pt x="62" y="150"/>
                    </a:lnTo>
                    <a:lnTo>
                      <a:pt x="58" y="150"/>
                    </a:lnTo>
                    <a:lnTo>
                      <a:pt x="57" y="150"/>
                    </a:lnTo>
                    <a:lnTo>
                      <a:pt x="55" y="150"/>
                    </a:lnTo>
                    <a:lnTo>
                      <a:pt x="50" y="150"/>
                    </a:lnTo>
                    <a:lnTo>
                      <a:pt x="45" y="150"/>
                    </a:lnTo>
                    <a:lnTo>
                      <a:pt x="44" y="149"/>
                    </a:lnTo>
                    <a:lnTo>
                      <a:pt x="43" y="149"/>
                    </a:lnTo>
                    <a:lnTo>
                      <a:pt x="42" y="149"/>
                    </a:lnTo>
                    <a:lnTo>
                      <a:pt x="37" y="148"/>
                    </a:lnTo>
                    <a:lnTo>
                      <a:pt x="30" y="146"/>
                    </a:lnTo>
                    <a:lnTo>
                      <a:pt x="28" y="145"/>
                    </a:lnTo>
                    <a:lnTo>
                      <a:pt x="26" y="145"/>
                    </a:lnTo>
                    <a:lnTo>
                      <a:pt x="22" y="144"/>
                    </a:lnTo>
                    <a:lnTo>
                      <a:pt x="18" y="143"/>
                    </a:lnTo>
                    <a:lnTo>
                      <a:pt x="14" y="143"/>
                    </a:lnTo>
                    <a:lnTo>
                      <a:pt x="14" y="141"/>
                    </a:lnTo>
                    <a:lnTo>
                      <a:pt x="11" y="143"/>
                    </a:lnTo>
                    <a:lnTo>
                      <a:pt x="9" y="143"/>
                    </a:lnTo>
                    <a:lnTo>
                      <a:pt x="8" y="144"/>
                    </a:lnTo>
                    <a:lnTo>
                      <a:pt x="7" y="146"/>
                    </a:lnTo>
                    <a:lnTo>
                      <a:pt x="7" y="147"/>
                    </a:lnTo>
                    <a:lnTo>
                      <a:pt x="7" y="150"/>
                    </a:lnTo>
                    <a:lnTo>
                      <a:pt x="2" y="150"/>
                    </a:lnTo>
                    <a:lnTo>
                      <a:pt x="2" y="100"/>
                    </a:lnTo>
                    <a:lnTo>
                      <a:pt x="7" y="100"/>
                    </a:lnTo>
                    <a:lnTo>
                      <a:pt x="7" y="103"/>
                    </a:lnTo>
                    <a:lnTo>
                      <a:pt x="8" y="108"/>
                    </a:lnTo>
                    <a:lnTo>
                      <a:pt x="11" y="117"/>
                    </a:lnTo>
                    <a:lnTo>
                      <a:pt x="13" y="123"/>
                    </a:lnTo>
                    <a:lnTo>
                      <a:pt x="14" y="124"/>
                    </a:lnTo>
                    <a:lnTo>
                      <a:pt x="17" y="128"/>
                    </a:lnTo>
                    <a:lnTo>
                      <a:pt x="22" y="132"/>
                    </a:lnTo>
                    <a:lnTo>
                      <a:pt x="28" y="136"/>
                    </a:lnTo>
                    <a:lnTo>
                      <a:pt x="31" y="136"/>
                    </a:lnTo>
                    <a:lnTo>
                      <a:pt x="32" y="137"/>
                    </a:lnTo>
                    <a:lnTo>
                      <a:pt x="37" y="139"/>
                    </a:lnTo>
                    <a:lnTo>
                      <a:pt x="45" y="141"/>
                    </a:lnTo>
                    <a:lnTo>
                      <a:pt x="53" y="141"/>
                    </a:lnTo>
                    <a:lnTo>
                      <a:pt x="56" y="141"/>
                    </a:lnTo>
                    <a:lnTo>
                      <a:pt x="57" y="141"/>
                    </a:lnTo>
                    <a:lnTo>
                      <a:pt x="62" y="141"/>
                    </a:lnTo>
                    <a:lnTo>
                      <a:pt x="70" y="139"/>
                    </a:lnTo>
                    <a:lnTo>
                      <a:pt x="77" y="136"/>
                    </a:lnTo>
                    <a:lnTo>
                      <a:pt x="80" y="134"/>
                    </a:lnTo>
                    <a:lnTo>
                      <a:pt x="81" y="133"/>
                    </a:lnTo>
                    <a:lnTo>
                      <a:pt x="83" y="131"/>
                    </a:lnTo>
                    <a:lnTo>
                      <a:pt x="86" y="126"/>
                    </a:lnTo>
                    <a:lnTo>
                      <a:pt x="87" y="120"/>
                    </a:lnTo>
                    <a:lnTo>
                      <a:pt x="88" y="118"/>
                    </a:lnTo>
                    <a:lnTo>
                      <a:pt x="87" y="116"/>
                    </a:lnTo>
                    <a:lnTo>
                      <a:pt x="86" y="113"/>
                    </a:lnTo>
                    <a:lnTo>
                      <a:pt x="84" y="108"/>
                    </a:lnTo>
                    <a:lnTo>
                      <a:pt x="84" y="107"/>
                    </a:lnTo>
                    <a:lnTo>
                      <a:pt x="82" y="105"/>
                    </a:lnTo>
                    <a:lnTo>
                      <a:pt x="78" y="102"/>
                    </a:lnTo>
                    <a:lnTo>
                      <a:pt x="74" y="98"/>
                    </a:lnTo>
                    <a:lnTo>
                      <a:pt x="74" y="97"/>
                    </a:lnTo>
                    <a:lnTo>
                      <a:pt x="70" y="96"/>
                    </a:lnTo>
                    <a:lnTo>
                      <a:pt x="62" y="92"/>
                    </a:lnTo>
                    <a:lnTo>
                      <a:pt x="51" y="86"/>
                    </a:lnTo>
                    <a:lnTo>
                      <a:pt x="49" y="84"/>
                    </a:lnTo>
                    <a:lnTo>
                      <a:pt x="45" y="82"/>
                    </a:lnTo>
                    <a:lnTo>
                      <a:pt x="38" y="79"/>
                    </a:lnTo>
                    <a:lnTo>
                      <a:pt x="27" y="74"/>
                    </a:lnTo>
                    <a:lnTo>
                      <a:pt x="20" y="69"/>
                    </a:lnTo>
                    <a:lnTo>
                      <a:pt x="19" y="68"/>
                    </a:lnTo>
                    <a:lnTo>
                      <a:pt x="17" y="67"/>
                    </a:lnTo>
                    <a:lnTo>
                      <a:pt x="14" y="65"/>
                    </a:lnTo>
                    <a:lnTo>
                      <a:pt x="9" y="61"/>
                    </a:lnTo>
                    <a:lnTo>
                      <a:pt x="5" y="56"/>
                    </a:lnTo>
                    <a:lnTo>
                      <a:pt x="5" y="54"/>
                    </a:lnTo>
                    <a:lnTo>
                      <a:pt x="3" y="52"/>
                    </a:lnTo>
                    <a:lnTo>
                      <a:pt x="2" y="50"/>
                    </a:lnTo>
                    <a:lnTo>
                      <a:pt x="0" y="45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1"/>
                    </a:lnTo>
                    <a:lnTo>
                      <a:pt x="5" y="21"/>
                    </a:lnTo>
                    <a:lnTo>
                      <a:pt x="12" y="13"/>
                    </a:lnTo>
                    <a:lnTo>
                      <a:pt x="14" y="11"/>
                    </a:lnTo>
                    <a:lnTo>
                      <a:pt x="15" y="10"/>
                    </a:lnTo>
                    <a:lnTo>
                      <a:pt x="20" y="7"/>
                    </a:lnTo>
                    <a:lnTo>
                      <a:pt x="32" y="2"/>
                    </a:lnTo>
                    <a:lnTo>
                      <a:pt x="45" y="1"/>
                    </a:lnTo>
                    <a:lnTo>
                      <a:pt x="49" y="0"/>
                    </a:lnTo>
                    <a:lnTo>
                      <a:pt x="55" y="1"/>
                    </a:lnTo>
                    <a:lnTo>
                      <a:pt x="64" y="3"/>
                    </a:lnTo>
                    <a:lnTo>
                      <a:pt x="74" y="6"/>
                    </a:lnTo>
                    <a:lnTo>
                      <a:pt x="76" y="6"/>
                    </a:lnTo>
                    <a:lnTo>
                      <a:pt x="78" y="7"/>
                    </a:lnTo>
                    <a:lnTo>
                      <a:pt x="82" y="8"/>
                    </a:lnTo>
                    <a:lnTo>
                      <a:pt x="84" y="8"/>
                    </a:lnTo>
                    <a:lnTo>
                      <a:pt x="86" y="8"/>
                    </a:lnTo>
                    <a:lnTo>
                      <a:pt x="87" y="8"/>
                    </a:lnTo>
                    <a:lnTo>
                      <a:pt x="88" y="8"/>
                    </a:lnTo>
                    <a:lnTo>
                      <a:pt x="90" y="7"/>
                    </a:lnTo>
                    <a:lnTo>
                      <a:pt x="92" y="5"/>
                    </a:lnTo>
                    <a:lnTo>
                      <a:pt x="93" y="1"/>
                    </a:lnTo>
                    <a:lnTo>
                      <a:pt x="94" y="0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3" name="Freeform 98"/>
              <p:cNvSpPr>
                <a:spLocks noEditPoints="1"/>
              </p:cNvSpPr>
              <p:nvPr/>
            </p:nvSpPr>
            <p:spPr bwMode="auto">
              <a:xfrm>
                <a:off x="7281" y="9405"/>
                <a:ext cx="125" cy="142"/>
              </a:xfrm>
              <a:custGeom>
                <a:avLst/>
                <a:gdLst>
                  <a:gd name="T0" fmla="*/ 46 w 125"/>
                  <a:gd name="T1" fmla="*/ 117 h 142"/>
                  <a:gd name="T2" fmla="*/ 46 w 125"/>
                  <a:gd name="T3" fmla="*/ 123 h 142"/>
                  <a:gd name="T4" fmla="*/ 49 w 125"/>
                  <a:gd name="T5" fmla="*/ 133 h 142"/>
                  <a:gd name="T6" fmla="*/ 52 w 125"/>
                  <a:gd name="T7" fmla="*/ 136 h 142"/>
                  <a:gd name="T8" fmla="*/ 58 w 125"/>
                  <a:gd name="T9" fmla="*/ 138 h 142"/>
                  <a:gd name="T10" fmla="*/ 70 w 125"/>
                  <a:gd name="T11" fmla="*/ 138 h 142"/>
                  <a:gd name="T12" fmla="*/ 0 w 125"/>
                  <a:gd name="T13" fmla="*/ 142 h 142"/>
                  <a:gd name="T14" fmla="*/ 6 w 125"/>
                  <a:gd name="T15" fmla="*/ 138 h 142"/>
                  <a:gd name="T16" fmla="*/ 10 w 125"/>
                  <a:gd name="T17" fmla="*/ 138 h 142"/>
                  <a:gd name="T18" fmla="*/ 20 w 125"/>
                  <a:gd name="T19" fmla="*/ 133 h 142"/>
                  <a:gd name="T20" fmla="*/ 22 w 125"/>
                  <a:gd name="T21" fmla="*/ 128 h 142"/>
                  <a:gd name="T22" fmla="*/ 22 w 125"/>
                  <a:gd name="T23" fmla="*/ 119 h 142"/>
                  <a:gd name="T24" fmla="*/ 24 w 125"/>
                  <a:gd name="T25" fmla="*/ 25 h 142"/>
                  <a:gd name="T26" fmla="*/ 21 w 125"/>
                  <a:gd name="T27" fmla="*/ 13 h 142"/>
                  <a:gd name="T28" fmla="*/ 20 w 125"/>
                  <a:gd name="T29" fmla="*/ 8 h 142"/>
                  <a:gd name="T30" fmla="*/ 14 w 125"/>
                  <a:gd name="T31" fmla="*/ 5 h 142"/>
                  <a:gd name="T32" fmla="*/ 6 w 125"/>
                  <a:gd name="T33" fmla="*/ 3 h 142"/>
                  <a:gd name="T34" fmla="*/ 0 w 125"/>
                  <a:gd name="T35" fmla="*/ 0 h 142"/>
                  <a:gd name="T36" fmla="*/ 63 w 125"/>
                  <a:gd name="T37" fmla="*/ 1 h 142"/>
                  <a:gd name="T38" fmla="*/ 82 w 125"/>
                  <a:gd name="T39" fmla="*/ 2 h 142"/>
                  <a:gd name="T40" fmla="*/ 94 w 125"/>
                  <a:gd name="T41" fmla="*/ 4 h 142"/>
                  <a:gd name="T42" fmla="*/ 107 w 125"/>
                  <a:gd name="T43" fmla="*/ 10 h 142"/>
                  <a:gd name="T44" fmla="*/ 115 w 125"/>
                  <a:gd name="T45" fmla="*/ 16 h 142"/>
                  <a:gd name="T46" fmla="*/ 119 w 125"/>
                  <a:gd name="T47" fmla="*/ 21 h 142"/>
                  <a:gd name="T48" fmla="*/ 123 w 125"/>
                  <a:gd name="T49" fmla="*/ 37 h 142"/>
                  <a:gd name="T50" fmla="*/ 123 w 125"/>
                  <a:gd name="T51" fmla="*/ 42 h 142"/>
                  <a:gd name="T52" fmla="*/ 120 w 125"/>
                  <a:gd name="T53" fmla="*/ 58 h 142"/>
                  <a:gd name="T54" fmla="*/ 112 w 125"/>
                  <a:gd name="T55" fmla="*/ 67 h 142"/>
                  <a:gd name="T56" fmla="*/ 103 w 125"/>
                  <a:gd name="T57" fmla="*/ 72 h 142"/>
                  <a:gd name="T58" fmla="*/ 77 w 125"/>
                  <a:gd name="T59" fmla="*/ 78 h 142"/>
                  <a:gd name="T60" fmla="*/ 72 w 125"/>
                  <a:gd name="T61" fmla="*/ 78 h 142"/>
                  <a:gd name="T62" fmla="*/ 65 w 125"/>
                  <a:gd name="T63" fmla="*/ 78 h 142"/>
                  <a:gd name="T64" fmla="*/ 60 w 125"/>
                  <a:gd name="T65" fmla="*/ 77 h 142"/>
                  <a:gd name="T66" fmla="*/ 57 w 125"/>
                  <a:gd name="T67" fmla="*/ 77 h 142"/>
                  <a:gd name="T68" fmla="*/ 47 w 125"/>
                  <a:gd name="T69" fmla="*/ 76 h 142"/>
                  <a:gd name="T70" fmla="*/ 46 w 125"/>
                  <a:gd name="T71" fmla="*/ 75 h 142"/>
                  <a:gd name="T72" fmla="*/ 46 w 125"/>
                  <a:gd name="T73" fmla="*/ 69 h 142"/>
                  <a:gd name="T74" fmla="*/ 52 w 125"/>
                  <a:gd name="T75" fmla="*/ 71 h 142"/>
                  <a:gd name="T76" fmla="*/ 58 w 125"/>
                  <a:gd name="T77" fmla="*/ 71 h 142"/>
                  <a:gd name="T78" fmla="*/ 63 w 125"/>
                  <a:gd name="T79" fmla="*/ 71 h 142"/>
                  <a:gd name="T80" fmla="*/ 66 w 125"/>
                  <a:gd name="T81" fmla="*/ 71 h 142"/>
                  <a:gd name="T82" fmla="*/ 71 w 125"/>
                  <a:gd name="T83" fmla="*/ 71 h 142"/>
                  <a:gd name="T84" fmla="*/ 85 w 125"/>
                  <a:gd name="T85" fmla="*/ 65 h 142"/>
                  <a:gd name="T86" fmla="*/ 89 w 125"/>
                  <a:gd name="T87" fmla="*/ 62 h 142"/>
                  <a:gd name="T88" fmla="*/ 95 w 125"/>
                  <a:gd name="T89" fmla="*/ 51 h 142"/>
                  <a:gd name="T90" fmla="*/ 97 w 125"/>
                  <a:gd name="T91" fmla="*/ 41 h 142"/>
                  <a:gd name="T92" fmla="*/ 95 w 125"/>
                  <a:gd name="T93" fmla="*/ 31 h 142"/>
                  <a:gd name="T94" fmla="*/ 93 w 125"/>
                  <a:gd name="T95" fmla="*/ 24 h 142"/>
                  <a:gd name="T96" fmla="*/ 89 w 125"/>
                  <a:gd name="T97" fmla="*/ 20 h 142"/>
                  <a:gd name="T98" fmla="*/ 81 w 125"/>
                  <a:gd name="T99" fmla="*/ 13 h 142"/>
                  <a:gd name="T100" fmla="*/ 75 w 125"/>
                  <a:gd name="T101" fmla="*/ 11 h 142"/>
                  <a:gd name="T102" fmla="*/ 63 w 125"/>
                  <a:gd name="T103" fmla="*/ 9 h 142"/>
                  <a:gd name="T104" fmla="*/ 58 w 125"/>
                  <a:gd name="T105" fmla="*/ 9 h 142"/>
                  <a:gd name="T106" fmla="*/ 47 w 125"/>
                  <a:gd name="T107" fmla="*/ 10 h 142"/>
                  <a:gd name="T108" fmla="*/ 46 w 125"/>
                  <a:gd name="T109" fmla="*/ 69 h 14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5"/>
                  <a:gd name="T166" fmla="*/ 0 h 142"/>
                  <a:gd name="T167" fmla="*/ 125 w 125"/>
                  <a:gd name="T168" fmla="*/ 142 h 14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5" h="142">
                    <a:moveTo>
                      <a:pt x="46" y="75"/>
                    </a:moveTo>
                    <a:lnTo>
                      <a:pt x="46" y="117"/>
                    </a:lnTo>
                    <a:lnTo>
                      <a:pt x="46" y="120"/>
                    </a:lnTo>
                    <a:lnTo>
                      <a:pt x="46" y="123"/>
                    </a:lnTo>
                    <a:lnTo>
                      <a:pt x="47" y="129"/>
                    </a:lnTo>
                    <a:lnTo>
                      <a:pt x="49" y="133"/>
                    </a:lnTo>
                    <a:lnTo>
                      <a:pt x="50" y="133"/>
                    </a:lnTo>
                    <a:lnTo>
                      <a:pt x="52" y="136"/>
                    </a:lnTo>
                    <a:lnTo>
                      <a:pt x="53" y="137"/>
                    </a:lnTo>
                    <a:lnTo>
                      <a:pt x="58" y="138"/>
                    </a:lnTo>
                    <a:lnTo>
                      <a:pt x="63" y="138"/>
                    </a:lnTo>
                    <a:lnTo>
                      <a:pt x="70" y="138"/>
                    </a:lnTo>
                    <a:lnTo>
                      <a:pt x="70" y="142"/>
                    </a:lnTo>
                    <a:lnTo>
                      <a:pt x="0" y="142"/>
                    </a:lnTo>
                    <a:lnTo>
                      <a:pt x="0" y="138"/>
                    </a:lnTo>
                    <a:lnTo>
                      <a:pt x="6" y="138"/>
                    </a:lnTo>
                    <a:lnTo>
                      <a:pt x="7" y="138"/>
                    </a:lnTo>
                    <a:lnTo>
                      <a:pt x="10" y="138"/>
                    </a:lnTo>
                    <a:lnTo>
                      <a:pt x="15" y="136"/>
                    </a:lnTo>
                    <a:lnTo>
                      <a:pt x="20" y="133"/>
                    </a:lnTo>
                    <a:lnTo>
                      <a:pt x="21" y="132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2" y="119"/>
                    </a:lnTo>
                    <a:lnTo>
                      <a:pt x="24" y="117"/>
                    </a:lnTo>
                    <a:lnTo>
                      <a:pt x="24" y="25"/>
                    </a:lnTo>
                    <a:lnTo>
                      <a:pt x="22" y="19"/>
                    </a:lnTo>
                    <a:lnTo>
                      <a:pt x="21" y="13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5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9" y="0"/>
                    </a:lnTo>
                    <a:lnTo>
                      <a:pt x="63" y="1"/>
                    </a:lnTo>
                    <a:lnTo>
                      <a:pt x="69" y="1"/>
                    </a:lnTo>
                    <a:lnTo>
                      <a:pt x="82" y="2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100" y="6"/>
                    </a:lnTo>
                    <a:lnTo>
                      <a:pt x="107" y="10"/>
                    </a:lnTo>
                    <a:lnTo>
                      <a:pt x="113" y="15"/>
                    </a:lnTo>
                    <a:lnTo>
                      <a:pt x="115" y="16"/>
                    </a:lnTo>
                    <a:lnTo>
                      <a:pt x="116" y="18"/>
                    </a:lnTo>
                    <a:lnTo>
                      <a:pt x="119" y="21"/>
                    </a:lnTo>
                    <a:lnTo>
                      <a:pt x="122" y="29"/>
                    </a:lnTo>
                    <a:lnTo>
                      <a:pt x="123" y="37"/>
                    </a:lnTo>
                    <a:lnTo>
                      <a:pt x="125" y="39"/>
                    </a:lnTo>
                    <a:lnTo>
                      <a:pt x="123" y="42"/>
                    </a:lnTo>
                    <a:lnTo>
                      <a:pt x="123" y="48"/>
                    </a:lnTo>
                    <a:lnTo>
                      <a:pt x="120" y="58"/>
                    </a:lnTo>
                    <a:lnTo>
                      <a:pt x="113" y="66"/>
                    </a:lnTo>
                    <a:lnTo>
                      <a:pt x="112" y="67"/>
                    </a:lnTo>
                    <a:lnTo>
                      <a:pt x="109" y="69"/>
                    </a:lnTo>
                    <a:lnTo>
                      <a:pt x="103" y="72"/>
                    </a:lnTo>
                    <a:lnTo>
                      <a:pt x="91" y="77"/>
                    </a:lnTo>
                    <a:lnTo>
                      <a:pt x="77" y="78"/>
                    </a:lnTo>
                    <a:lnTo>
                      <a:pt x="73" y="78"/>
                    </a:lnTo>
                    <a:lnTo>
                      <a:pt x="72" y="78"/>
                    </a:lnTo>
                    <a:lnTo>
                      <a:pt x="70" y="78"/>
                    </a:lnTo>
                    <a:lnTo>
                      <a:pt x="65" y="78"/>
                    </a:lnTo>
                    <a:lnTo>
                      <a:pt x="60" y="78"/>
                    </a:lnTo>
                    <a:lnTo>
                      <a:pt x="60" y="77"/>
                    </a:lnTo>
                    <a:lnTo>
                      <a:pt x="59" y="77"/>
                    </a:lnTo>
                    <a:lnTo>
                      <a:pt x="57" y="77"/>
                    </a:lnTo>
                    <a:lnTo>
                      <a:pt x="52" y="76"/>
                    </a:lnTo>
                    <a:lnTo>
                      <a:pt x="47" y="76"/>
                    </a:lnTo>
                    <a:lnTo>
                      <a:pt x="46" y="75"/>
                    </a:lnTo>
                    <a:close/>
                    <a:moveTo>
                      <a:pt x="46" y="69"/>
                    </a:moveTo>
                    <a:lnTo>
                      <a:pt x="49" y="70"/>
                    </a:lnTo>
                    <a:lnTo>
                      <a:pt x="52" y="71"/>
                    </a:lnTo>
                    <a:lnTo>
                      <a:pt x="57" y="71"/>
                    </a:lnTo>
                    <a:lnTo>
                      <a:pt x="58" y="71"/>
                    </a:lnTo>
                    <a:lnTo>
                      <a:pt x="59" y="71"/>
                    </a:lnTo>
                    <a:lnTo>
                      <a:pt x="63" y="71"/>
                    </a:lnTo>
                    <a:lnTo>
                      <a:pt x="65" y="71"/>
                    </a:lnTo>
                    <a:lnTo>
                      <a:pt x="66" y="71"/>
                    </a:lnTo>
                    <a:lnTo>
                      <a:pt x="68" y="71"/>
                    </a:lnTo>
                    <a:lnTo>
                      <a:pt x="71" y="71"/>
                    </a:lnTo>
                    <a:lnTo>
                      <a:pt x="78" y="69"/>
                    </a:lnTo>
                    <a:lnTo>
                      <a:pt x="85" y="65"/>
                    </a:lnTo>
                    <a:lnTo>
                      <a:pt x="88" y="63"/>
                    </a:lnTo>
                    <a:lnTo>
                      <a:pt x="89" y="62"/>
                    </a:lnTo>
                    <a:lnTo>
                      <a:pt x="91" y="59"/>
                    </a:lnTo>
                    <a:lnTo>
                      <a:pt x="95" y="51"/>
                    </a:lnTo>
                    <a:lnTo>
                      <a:pt x="96" y="44"/>
                    </a:lnTo>
                    <a:lnTo>
                      <a:pt x="97" y="41"/>
                    </a:lnTo>
                    <a:lnTo>
                      <a:pt x="96" y="37"/>
                    </a:lnTo>
                    <a:lnTo>
                      <a:pt x="95" y="31"/>
                    </a:lnTo>
                    <a:lnTo>
                      <a:pt x="93" y="26"/>
                    </a:lnTo>
                    <a:lnTo>
                      <a:pt x="93" y="24"/>
                    </a:lnTo>
                    <a:lnTo>
                      <a:pt x="91" y="23"/>
                    </a:lnTo>
                    <a:lnTo>
                      <a:pt x="89" y="20"/>
                    </a:lnTo>
                    <a:lnTo>
                      <a:pt x="85" y="16"/>
                    </a:lnTo>
                    <a:lnTo>
                      <a:pt x="81" y="13"/>
                    </a:lnTo>
                    <a:lnTo>
                      <a:pt x="79" y="12"/>
                    </a:lnTo>
                    <a:lnTo>
                      <a:pt x="75" y="11"/>
                    </a:lnTo>
                    <a:lnTo>
                      <a:pt x="69" y="9"/>
                    </a:lnTo>
                    <a:lnTo>
                      <a:pt x="63" y="9"/>
                    </a:lnTo>
                    <a:lnTo>
                      <a:pt x="62" y="8"/>
                    </a:lnTo>
                    <a:lnTo>
                      <a:pt x="58" y="9"/>
                    </a:lnTo>
                    <a:lnTo>
                      <a:pt x="53" y="9"/>
                    </a:lnTo>
                    <a:lnTo>
                      <a:pt x="47" y="10"/>
                    </a:lnTo>
                    <a:lnTo>
                      <a:pt x="46" y="10"/>
                    </a:lnTo>
                    <a:lnTo>
                      <a:pt x="46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4" name="Freeform 99"/>
              <p:cNvSpPr>
                <a:spLocks/>
              </p:cNvSpPr>
              <p:nvPr/>
            </p:nvSpPr>
            <p:spPr bwMode="auto">
              <a:xfrm>
                <a:off x="7281" y="9405"/>
                <a:ext cx="125" cy="142"/>
              </a:xfrm>
              <a:custGeom>
                <a:avLst/>
                <a:gdLst>
                  <a:gd name="T0" fmla="*/ 46 w 125"/>
                  <a:gd name="T1" fmla="*/ 117 h 142"/>
                  <a:gd name="T2" fmla="*/ 46 w 125"/>
                  <a:gd name="T3" fmla="*/ 123 h 142"/>
                  <a:gd name="T4" fmla="*/ 49 w 125"/>
                  <a:gd name="T5" fmla="*/ 133 h 142"/>
                  <a:gd name="T6" fmla="*/ 52 w 125"/>
                  <a:gd name="T7" fmla="*/ 136 h 142"/>
                  <a:gd name="T8" fmla="*/ 58 w 125"/>
                  <a:gd name="T9" fmla="*/ 138 h 142"/>
                  <a:gd name="T10" fmla="*/ 70 w 125"/>
                  <a:gd name="T11" fmla="*/ 138 h 142"/>
                  <a:gd name="T12" fmla="*/ 0 w 125"/>
                  <a:gd name="T13" fmla="*/ 142 h 142"/>
                  <a:gd name="T14" fmla="*/ 6 w 125"/>
                  <a:gd name="T15" fmla="*/ 138 h 142"/>
                  <a:gd name="T16" fmla="*/ 10 w 125"/>
                  <a:gd name="T17" fmla="*/ 138 h 142"/>
                  <a:gd name="T18" fmla="*/ 20 w 125"/>
                  <a:gd name="T19" fmla="*/ 133 h 142"/>
                  <a:gd name="T20" fmla="*/ 22 w 125"/>
                  <a:gd name="T21" fmla="*/ 128 h 142"/>
                  <a:gd name="T22" fmla="*/ 22 w 125"/>
                  <a:gd name="T23" fmla="*/ 119 h 142"/>
                  <a:gd name="T24" fmla="*/ 24 w 125"/>
                  <a:gd name="T25" fmla="*/ 25 h 142"/>
                  <a:gd name="T26" fmla="*/ 21 w 125"/>
                  <a:gd name="T27" fmla="*/ 13 h 142"/>
                  <a:gd name="T28" fmla="*/ 20 w 125"/>
                  <a:gd name="T29" fmla="*/ 8 h 142"/>
                  <a:gd name="T30" fmla="*/ 14 w 125"/>
                  <a:gd name="T31" fmla="*/ 5 h 142"/>
                  <a:gd name="T32" fmla="*/ 6 w 125"/>
                  <a:gd name="T33" fmla="*/ 3 h 142"/>
                  <a:gd name="T34" fmla="*/ 0 w 125"/>
                  <a:gd name="T35" fmla="*/ 0 h 142"/>
                  <a:gd name="T36" fmla="*/ 63 w 125"/>
                  <a:gd name="T37" fmla="*/ 1 h 142"/>
                  <a:gd name="T38" fmla="*/ 82 w 125"/>
                  <a:gd name="T39" fmla="*/ 2 h 142"/>
                  <a:gd name="T40" fmla="*/ 94 w 125"/>
                  <a:gd name="T41" fmla="*/ 4 h 142"/>
                  <a:gd name="T42" fmla="*/ 107 w 125"/>
                  <a:gd name="T43" fmla="*/ 10 h 142"/>
                  <a:gd name="T44" fmla="*/ 115 w 125"/>
                  <a:gd name="T45" fmla="*/ 16 h 142"/>
                  <a:gd name="T46" fmla="*/ 119 w 125"/>
                  <a:gd name="T47" fmla="*/ 21 h 142"/>
                  <a:gd name="T48" fmla="*/ 123 w 125"/>
                  <a:gd name="T49" fmla="*/ 37 h 142"/>
                  <a:gd name="T50" fmla="*/ 123 w 125"/>
                  <a:gd name="T51" fmla="*/ 42 h 142"/>
                  <a:gd name="T52" fmla="*/ 120 w 125"/>
                  <a:gd name="T53" fmla="*/ 58 h 142"/>
                  <a:gd name="T54" fmla="*/ 112 w 125"/>
                  <a:gd name="T55" fmla="*/ 67 h 142"/>
                  <a:gd name="T56" fmla="*/ 103 w 125"/>
                  <a:gd name="T57" fmla="*/ 72 h 142"/>
                  <a:gd name="T58" fmla="*/ 77 w 125"/>
                  <a:gd name="T59" fmla="*/ 78 h 142"/>
                  <a:gd name="T60" fmla="*/ 72 w 125"/>
                  <a:gd name="T61" fmla="*/ 78 h 142"/>
                  <a:gd name="T62" fmla="*/ 65 w 125"/>
                  <a:gd name="T63" fmla="*/ 78 h 142"/>
                  <a:gd name="T64" fmla="*/ 60 w 125"/>
                  <a:gd name="T65" fmla="*/ 77 h 142"/>
                  <a:gd name="T66" fmla="*/ 57 w 125"/>
                  <a:gd name="T67" fmla="*/ 77 h 142"/>
                  <a:gd name="T68" fmla="*/ 47 w 125"/>
                  <a:gd name="T69" fmla="*/ 76 h 142"/>
                  <a:gd name="T70" fmla="*/ 46 w 125"/>
                  <a:gd name="T71" fmla="*/ 75 h 14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25"/>
                  <a:gd name="T109" fmla="*/ 0 h 142"/>
                  <a:gd name="T110" fmla="*/ 125 w 125"/>
                  <a:gd name="T111" fmla="*/ 142 h 14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25" h="142">
                    <a:moveTo>
                      <a:pt x="46" y="75"/>
                    </a:moveTo>
                    <a:lnTo>
                      <a:pt x="46" y="117"/>
                    </a:lnTo>
                    <a:lnTo>
                      <a:pt x="46" y="120"/>
                    </a:lnTo>
                    <a:lnTo>
                      <a:pt x="46" y="123"/>
                    </a:lnTo>
                    <a:lnTo>
                      <a:pt x="47" y="129"/>
                    </a:lnTo>
                    <a:lnTo>
                      <a:pt x="49" y="133"/>
                    </a:lnTo>
                    <a:lnTo>
                      <a:pt x="50" y="133"/>
                    </a:lnTo>
                    <a:lnTo>
                      <a:pt x="52" y="136"/>
                    </a:lnTo>
                    <a:lnTo>
                      <a:pt x="53" y="137"/>
                    </a:lnTo>
                    <a:lnTo>
                      <a:pt x="58" y="138"/>
                    </a:lnTo>
                    <a:lnTo>
                      <a:pt x="63" y="138"/>
                    </a:lnTo>
                    <a:lnTo>
                      <a:pt x="70" y="138"/>
                    </a:lnTo>
                    <a:lnTo>
                      <a:pt x="70" y="142"/>
                    </a:lnTo>
                    <a:lnTo>
                      <a:pt x="0" y="142"/>
                    </a:lnTo>
                    <a:lnTo>
                      <a:pt x="0" y="138"/>
                    </a:lnTo>
                    <a:lnTo>
                      <a:pt x="6" y="138"/>
                    </a:lnTo>
                    <a:lnTo>
                      <a:pt x="7" y="138"/>
                    </a:lnTo>
                    <a:lnTo>
                      <a:pt x="10" y="138"/>
                    </a:lnTo>
                    <a:lnTo>
                      <a:pt x="15" y="136"/>
                    </a:lnTo>
                    <a:lnTo>
                      <a:pt x="20" y="133"/>
                    </a:lnTo>
                    <a:lnTo>
                      <a:pt x="21" y="132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2" y="119"/>
                    </a:lnTo>
                    <a:lnTo>
                      <a:pt x="24" y="117"/>
                    </a:lnTo>
                    <a:lnTo>
                      <a:pt x="24" y="25"/>
                    </a:lnTo>
                    <a:lnTo>
                      <a:pt x="22" y="19"/>
                    </a:lnTo>
                    <a:lnTo>
                      <a:pt x="21" y="13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5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9" y="0"/>
                    </a:lnTo>
                    <a:lnTo>
                      <a:pt x="63" y="1"/>
                    </a:lnTo>
                    <a:lnTo>
                      <a:pt x="69" y="1"/>
                    </a:lnTo>
                    <a:lnTo>
                      <a:pt x="82" y="2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100" y="6"/>
                    </a:lnTo>
                    <a:lnTo>
                      <a:pt x="107" y="10"/>
                    </a:lnTo>
                    <a:lnTo>
                      <a:pt x="113" y="15"/>
                    </a:lnTo>
                    <a:lnTo>
                      <a:pt x="115" y="16"/>
                    </a:lnTo>
                    <a:lnTo>
                      <a:pt x="116" y="18"/>
                    </a:lnTo>
                    <a:lnTo>
                      <a:pt x="119" y="21"/>
                    </a:lnTo>
                    <a:lnTo>
                      <a:pt x="122" y="29"/>
                    </a:lnTo>
                    <a:lnTo>
                      <a:pt x="123" y="37"/>
                    </a:lnTo>
                    <a:lnTo>
                      <a:pt x="125" y="39"/>
                    </a:lnTo>
                    <a:lnTo>
                      <a:pt x="123" y="42"/>
                    </a:lnTo>
                    <a:lnTo>
                      <a:pt x="123" y="48"/>
                    </a:lnTo>
                    <a:lnTo>
                      <a:pt x="120" y="58"/>
                    </a:lnTo>
                    <a:lnTo>
                      <a:pt x="113" y="66"/>
                    </a:lnTo>
                    <a:lnTo>
                      <a:pt x="112" y="67"/>
                    </a:lnTo>
                    <a:lnTo>
                      <a:pt x="109" y="69"/>
                    </a:lnTo>
                    <a:lnTo>
                      <a:pt x="103" y="72"/>
                    </a:lnTo>
                    <a:lnTo>
                      <a:pt x="91" y="77"/>
                    </a:lnTo>
                    <a:lnTo>
                      <a:pt x="77" y="78"/>
                    </a:lnTo>
                    <a:lnTo>
                      <a:pt x="73" y="78"/>
                    </a:lnTo>
                    <a:lnTo>
                      <a:pt x="72" y="78"/>
                    </a:lnTo>
                    <a:lnTo>
                      <a:pt x="70" y="78"/>
                    </a:lnTo>
                    <a:lnTo>
                      <a:pt x="65" y="78"/>
                    </a:lnTo>
                    <a:lnTo>
                      <a:pt x="60" y="78"/>
                    </a:lnTo>
                    <a:lnTo>
                      <a:pt x="60" y="77"/>
                    </a:lnTo>
                    <a:lnTo>
                      <a:pt x="59" y="77"/>
                    </a:lnTo>
                    <a:lnTo>
                      <a:pt x="57" y="77"/>
                    </a:lnTo>
                    <a:lnTo>
                      <a:pt x="52" y="76"/>
                    </a:lnTo>
                    <a:lnTo>
                      <a:pt x="47" y="76"/>
                    </a:lnTo>
                    <a:lnTo>
                      <a:pt x="46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5" name="Freeform 100"/>
              <p:cNvSpPr>
                <a:spLocks/>
              </p:cNvSpPr>
              <p:nvPr/>
            </p:nvSpPr>
            <p:spPr bwMode="auto">
              <a:xfrm>
                <a:off x="7327" y="9413"/>
                <a:ext cx="51" cy="63"/>
              </a:xfrm>
              <a:custGeom>
                <a:avLst/>
                <a:gdLst>
                  <a:gd name="T0" fmla="*/ 0 w 51"/>
                  <a:gd name="T1" fmla="*/ 61 h 63"/>
                  <a:gd name="T2" fmla="*/ 3 w 51"/>
                  <a:gd name="T3" fmla="*/ 62 h 63"/>
                  <a:gd name="T4" fmla="*/ 6 w 51"/>
                  <a:gd name="T5" fmla="*/ 63 h 63"/>
                  <a:gd name="T6" fmla="*/ 11 w 51"/>
                  <a:gd name="T7" fmla="*/ 63 h 63"/>
                  <a:gd name="T8" fmla="*/ 12 w 51"/>
                  <a:gd name="T9" fmla="*/ 63 h 63"/>
                  <a:gd name="T10" fmla="*/ 13 w 51"/>
                  <a:gd name="T11" fmla="*/ 63 h 63"/>
                  <a:gd name="T12" fmla="*/ 17 w 51"/>
                  <a:gd name="T13" fmla="*/ 63 h 63"/>
                  <a:gd name="T14" fmla="*/ 19 w 51"/>
                  <a:gd name="T15" fmla="*/ 63 h 63"/>
                  <a:gd name="T16" fmla="*/ 20 w 51"/>
                  <a:gd name="T17" fmla="*/ 63 h 63"/>
                  <a:gd name="T18" fmla="*/ 22 w 51"/>
                  <a:gd name="T19" fmla="*/ 63 h 63"/>
                  <a:gd name="T20" fmla="*/ 25 w 51"/>
                  <a:gd name="T21" fmla="*/ 63 h 63"/>
                  <a:gd name="T22" fmla="*/ 32 w 51"/>
                  <a:gd name="T23" fmla="*/ 61 h 63"/>
                  <a:gd name="T24" fmla="*/ 39 w 51"/>
                  <a:gd name="T25" fmla="*/ 57 h 63"/>
                  <a:gd name="T26" fmla="*/ 42 w 51"/>
                  <a:gd name="T27" fmla="*/ 55 h 63"/>
                  <a:gd name="T28" fmla="*/ 43 w 51"/>
                  <a:gd name="T29" fmla="*/ 54 h 63"/>
                  <a:gd name="T30" fmla="*/ 45 w 51"/>
                  <a:gd name="T31" fmla="*/ 51 h 63"/>
                  <a:gd name="T32" fmla="*/ 49 w 51"/>
                  <a:gd name="T33" fmla="*/ 43 h 63"/>
                  <a:gd name="T34" fmla="*/ 50 w 51"/>
                  <a:gd name="T35" fmla="*/ 36 h 63"/>
                  <a:gd name="T36" fmla="*/ 51 w 51"/>
                  <a:gd name="T37" fmla="*/ 33 h 63"/>
                  <a:gd name="T38" fmla="*/ 50 w 51"/>
                  <a:gd name="T39" fmla="*/ 29 h 63"/>
                  <a:gd name="T40" fmla="*/ 49 w 51"/>
                  <a:gd name="T41" fmla="*/ 23 h 63"/>
                  <a:gd name="T42" fmla="*/ 47 w 51"/>
                  <a:gd name="T43" fmla="*/ 18 h 63"/>
                  <a:gd name="T44" fmla="*/ 47 w 51"/>
                  <a:gd name="T45" fmla="*/ 16 h 63"/>
                  <a:gd name="T46" fmla="*/ 45 w 51"/>
                  <a:gd name="T47" fmla="*/ 15 h 63"/>
                  <a:gd name="T48" fmla="*/ 43 w 51"/>
                  <a:gd name="T49" fmla="*/ 12 h 63"/>
                  <a:gd name="T50" fmla="*/ 39 w 51"/>
                  <a:gd name="T51" fmla="*/ 8 h 63"/>
                  <a:gd name="T52" fmla="*/ 35 w 51"/>
                  <a:gd name="T53" fmla="*/ 5 h 63"/>
                  <a:gd name="T54" fmla="*/ 33 w 51"/>
                  <a:gd name="T55" fmla="*/ 4 h 63"/>
                  <a:gd name="T56" fmla="*/ 29 w 51"/>
                  <a:gd name="T57" fmla="*/ 3 h 63"/>
                  <a:gd name="T58" fmla="*/ 23 w 51"/>
                  <a:gd name="T59" fmla="*/ 1 h 63"/>
                  <a:gd name="T60" fmla="*/ 17 w 51"/>
                  <a:gd name="T61" fmla="*/ 1 h 63"/>
                  <a:gd name="T62" fmla="*/ 16 w 51"/>
                  <a:gd name="T63" fmla="*/ 0 h 63"/>
                  <a:gd name="T64" fmla="*/ 12 w 51"/>
                  <a:gd name="T65" fmla="*/ 1 h 63"/>
                  <a:gd name="T66" fmla="*/ 7 w 51"/>
                  <a:gd name="T67" fmla="*/ 1 h 63"/>
                  <a:gd name="T68" fmla="*/ 1 w 51"/>
                  <a:gd name="T69" fmla="*/ 2 h 63"/>
                  <a:gd name="T70" fmla="*/ 0 w 51"/>
                  <a:gd name="T71" fmla="*/ 2 h 63"/>
                  <a:gd name="T72" fmla="*/ 0 w 51"/>
                  <a:gd name="T73" fmla="*/ 61 h 63"/>
                  <a:gd name="T74" fmla="*/ 0 w 51"/>
                  <a:gd name="T75" fmla="*/ 61 h 6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1"/>
                  <a:gd name="T115" fmla="*/ 0 h 63"/>
                  <a:gd name="T116" fmla="*/ 51 w 51"/>
                  <a:gd name="T117" fmla="*/ 63 h 6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1" h="63">
                    <a:moveTo>
                      <a:pt x="0" y="61"/>
                    </a:moveTo>
                    <a:lnTo>
                      <a:pt x="3" y="62"/>
                    </a:lnTo>
                    <a:lnTo>
                      <a:pt x="6" y="63"/>
                    </a:lnTo>
                    <a:lnTo>
                      <a:pt x="11" y="63"/>
                    </a:lnTo>
                    <a:lnTo>
                      <a:pt x="12" y="63"/>
                    </a:lnTo>
                    <a:lnTo>
                      <a:pt x="13" y="63"/>
                    </a:lnTo>
                    <a:lnTo>
                      <a:pt x="17" y="63"/>
                    </a:lnTo>
                    <a:lnTo>
                      <a:pt x="19" y="63"/>
                    </a:lnTo>
                    <a:lnTo>
                      <a:pt x="20" y="63"/>
                    </a:lnTo>
                    <a:lnTo>
                      <a:pt x="22" y="63"/>
                    </a:lnTo>
                    <a:lnTo>
                      <a:pt x="25" y="63"/>
                    </a:lnTo>
                    <a:lnTo>
                      <a:pt x="32" y="61"/>
                    </a:lnTo>
                    <a:lnTo>
                      <a:pt x="39" y="57"/>
                    </a:lnTo>
                    <a:lnTo>
                      <a:pt x="42" y="55"/>
                    </a:lnTo>
                    <a:lnTo>
                      <a:pt x="43" y="54"/>
                    </a:lnTo>
                    <a:lnTo>
                      <a:pt x="45" y="51"/>
                    </a:lnTo>
                    <a:lnTo>
                      <a:pt x="49" y="43"/>
                    </a:lnTo>
                    <a:lnTo>
                      <a:pt x="50" y="36"/>
                    </a:lnTo>
                    <a:lnTo>
                      <a:pt x="51" y="33"/>
                    </a:lnTo>
                    <a:lnTo>
                      <a:pt x="50" y="29"/>
                    </a:lnTo>
                    <a:lnTo>
                      <a:pt x="49" y="23"/>
                    </a:lnTo>
                    <a:lnTo>
                      <a:pt x="47" y="18"/>
                    </a:lnTo>
                    <a:lnTo>
                      <a:pt x="47" y="16"/>
                    </a:lnTo>
                    <a:lnTo>
                      <a:pt x="45" y="15"/>
                    </a:lnTo>
                    <a:lnTo>
                      <a:pt x="43" y="12"/>
                    </a:lnTo>
                    <a:lnTo>
                      <a:pt x="39" y="8"/>
                    </a:lnTo>
                    <a:lnTo>
                      <a:pt x="35" y="5"/>
                    </a:lnTo>
                    <a:lnTo>
                      <a:pt x="33" y="4"/>
                    </a:lnTo>
                    <a:lnTo>
                      <a:pt x="29" y="3"/>
                    </a:lnTo>
                    <a:lnTo>
                      <a:pt x="23" y="1"/>
                    </a:lnTo>
                    <a:lnTo>
                      <a:pt x="17" y="1"/>
                    </a:lnTo>
                    <a:lnTo>
                      <a:pt x="16" y="0"/>
                    </a:lnTo>
                    <a:lnTo>
                      <a:pt x="12" y="1"/>
                    </a:lnTo>
                    <a:lnTo>
                      <a:pt x="7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28680" name="Text Box 101"/>
            <p:cNvSpPr txBox="1">
              <a:spLocks noChangeArrowheads="1"/>
            </p:cNvSpPr>
            <p:nvPr/>
          </p:nvSpPr>
          <p:spPr bwMode="auto">
            <a:xfrm>
              <a:off x="1152" y="2086"/>
              <a:ext cx="57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hu-HU" sz="1200" b="1">
                  <a:latin typeface="Times New Roman" pitchFamily="18" charset="0"/>
                </a:rPr>
                <a:t>Ár és költségek</a:t>
              </a:r>
            </a:p>
          </p:txBody>
        </p:sp>
      </p:grpSp>
      <p:sp>
        <p:nvSpPr>
          <p:cNvPr id="28677" name="Line 102"/>
          <p:cNvSpPr>
            <a:spLocks noChangeShapeType="1"/>
          </p:cNvSpPr>
          <p:nvPr/>
        </p:nvSpPr>
        <p:spPr bwMode="auto">
          <a:xfrm>
            <a:off x="4859338" y="5229225"/>
            <a:ext cx="17287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8678" name="Text Box 103"/>
          <p:cNvSpPr txBox="1">
            <a:spLocks noChangeArrowheads="1"/>
          </p:cNvSpPr>
          <p:nvPr/>
        </p:nvSpPr>
        <p:spPr bwMode="auto">
          <a:xfrm>
            <a:off x="6732588" y="4868863"/>
            <a:ext cx="20875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Times New Roman" pitchFamily="18" charset="0"/>
              </a:rPr>
              <a:t>Üzemszüneti pont: P=AVC</a:t>
            </a:r>
            <a:r>
              <a:rPr lang="hu-HU" sz="2400" baseline="-25000">
                <a:latin typeface="Times New Roman" pitchFamily="18" charset="0"/>
              </a:rPr>
              <a:t>min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6248400" y="350100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smtClean="0">
                <a:latin typeface="Palatino Linotype" pitchFamily="18" charset="0"/>
              </a:rPr>
              <a:t>Iparági kínálat</a:t>
            </a:r>
          </a:p>
        </p:txBody>
      </p:sp>
      <p:sp>
        <p:nvSpPr>
          <p:cNvPr id="7185" name="Line 3"/>
          <p:cNvSpPr>
            <a:spLocks noChangeShapeType="1"/>
          </p:cNvSpPr>
          <p:nvPr/>
        </p:nvSpPr>
        <p:spPr bwMode="auto">
          <a:xfrm>
            <a:off x="1258888" y="6453188"/>
            <a:ext cx="7197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86" name="Text Box 4"/>
          <p:cNvSpPr txBox="1">
            <a:spLocks noChangeArrowheads="1"/>
          </p:cNvSpPr>
          <p:nvPr/>
        </p:nvSpPr>
        <p:spPr bwMode="auto">
          <a:xfrm>
            <a:off x="7681913" y="6416675"/>
            <a:ext cx="128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mennyiség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7187" name="Rectangle 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7188" name="Text Box 6"/>
          <p:cNvSpPr txBox="1">
            <a:spLocks noChangeArrowheads="1"/>
          </p:cNvSpPr>
          <p:nvPr/>
        </p:nvSpPr>
        <p:spPr bwMode="auto">
          <a:xfrm>
            <a:off x="579438" y="15890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ár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7189" name="Line 7"/>
          <p:cNvSpPr>
            <a:spLocks noChangeShapeType="1"/>
          </p:cNvSpPr>
          <p:nvPr/>
        </p:nvSpPr>
        <p:spPr bwMode="auto">
          <a:xfrm flipV="1">
            <a:off x="1258888" y="1412875"/>
            <a:ext cx="0" cy="5038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V="1">
            <a:off x="1258888" y="1912938"/>
            <a:ext cx="3313112" cy="2663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V="1">
            <a:off x="1258888" y="2060575"/>
            <a:ext cx="4465637" cy="360045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1258888" y="4581525"/>
            <a:ext cx="1296987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787" name="Line 11"/>
          <p:cNvSpPr>
            <a:spLocks noChangeAspect="1" noChangeShapeType="1"/>
          </p:cNvSpPr>
          <p:nvPr/>
        </p:nvSpPr>
        <p:spPr bwMode="auto">
          <a:xfrm flipV="1">
            <a:off x="1258888" y="4581525"/>
            <a:ext cx="1343025" cy="10795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V="1">
            <a:off x="2576513" y="2217738"/>
            <a:ext cx="5438775" cy="23764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4525963" y="1693863"/>
            <a:ext cx="420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solidFill>
                  <a:srgbClr val="0000FF"/>
                </a:solidFill>
                <a:cs typeface="Arial" charset="0"/>
              </a:rPr>
              <a:t>S</a:t>
            </a:r>
            <a:r>
              <a:rPr lang="hu-HU" baseline="-25000">
                <a:solidFill>
                  <a:srgbClr val="0000FF"/>
                </a:solidFill>
                <a:cs typeface="Arial" charset="0"/>
              </a:rPr>
              <a:t>1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5664200" y="1773238"/>
            <a:ext cx="420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9900"/>
                </a:solidFill>
                <a:cs typeface="Arial" charset="0"/>
              </a:rPr>
              <a:t>S</a:t>
            </a:r>
            <a:r>
              <a:rPr lang="hu-HU" baseline="-25000">
                <a:solidFill>
                  <a:srgbClr val="FF9900"/>
                </a:solidFill>
                <a:cs typeface="Arial" charset="0"/>
              </a:rPr>
              <a:t>2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7019925" y="2630488"/>
            <a:ext cx="854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  <a:cs typeface="Arial" charset="0"/>
              </a:rPr>
              <a:t>S</a:t>
            </a:r>
            <a:r>
              <a:rPr lang="hu-HU" baseline="-25000">
                <a:solidFill>
                  <a:srgbClr val="FF0000"/>
                </a:solidFill>
                <a:cs typeface="Arial" charset="0"/>
              </a:rPr>
              <a:t>1</a:t>
            </a:r>
            <a:r>
              <a:rPr lang="hu-HU">
                <a:solidFill>
                  <a:srgbClr val="FF0000"/>
                </a:solidFill>
                <a:cs typeface="Arial" charset="0"/>
              </a:rPr>
              <a:t>+ S</a:t>
            </a:r>
            <a:r>
              <a:rPr lang="hu-HU" baseline="-2500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graphicFrame>
        <p:nvGraphicFramePr>
          <p:cNvPr id="75792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4438650" y="4283075"/>
          <a:ext cx="2095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gyenlet" r:id="rId3" imgW="2095500" imgH="787400" progId="Equation.3">
                  <p:embed/>
                </p:oleObj>
              </mc:Choice>
              <mc:Fallback>
                <p:oleObj name="Egyenlet" r:id="rId3" imgW="2095500" imgH="787400" progId="Equation.3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4283075"/>
                        <a:ext cx="2095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/>
      <p:bldP spid="75790" grpId="0"/>
      <p:bldP spid="757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Hosszú távú iparági egyensúly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Egy-egy vállalat kínálati függvényének releváns szakasz az MC függvény AC minimuma feletti része</a:t>
            </a:r>
          </a:p>
          <a:p>
            <a:pPr eaLnBrk="1" hangingPunct="1"/>
            <a:r>
              <a:rPr lang="hu-HU" dirty="0" smtClean="0"/>
              <a:t>Minél több vállalat van az iparágban az iparági kínálati függvény annál laposabb, a kínálat egyre árérzékenyebbé válik</a:t>
            </a:r>
          </a:p>
          <a:p>
            <a:pPr eaLnBrk="1" hangingPunct="1"/>
            <a:r>
              <a:rPr lang="hu-HU" dirty="0" smtClean="0"/>
              <a:t>Pozitív profit → beáramlás</a:t>
            </a:r>
          </a:p>
          <a:p>
            <a:pPr eaLnBrk="1" hangingPunct="1"/>
            <a:r>
              <a:rPr lang="hu-HU" dirty="0" smtClean="0"/>
              <a:t>Negatív </a:t>
            </a:r>
            <a:r>
              <a:rPr lang="hu-HU" dirty="0"/>
              <a:t>profit → </a:t>
            </a:r>
            <a:r>
              <a:rPr lang="hu-HU" dirty="0" smtClean="0"/>
              <a:t>kiáramlás</a:t>
            </a:r>
            <a:r>
              <a:rPr lang="hu-HU" dirty="0">
                <a:sym typeface="Symbol" pitchFamily="18" charset="2"/>
              </a:rPr>
              <a:t> </a:t>
            </a:r>
            <a:r>
              <a:rPr lang="hu-HU" dirty="0"/>
              <a:t>→</a:t>
            </a:r>
            <a:r>
              <a:rPr lang="hu-HU" dirty="0" smtClean="0">
                <a:sym typeface="Symbol" pitchFamily="18" charset="2"/>
              </a:rPr>
              <a:t>  </a:t>
            </a:r>
            <a:r>
              <a:rPr lang="hu-HU" dirty="0">
                <a:sym typeface="Symbol" pitchFamily="18" charset="2"/>
              </a:rPr>
              <a:t>= </a:t>
            </a:r>
            <a:r>
              <a:rPr lang="hu-HU" dirty="0" smtClean="0">
                <a:sym typeface="Symbol" pitchFamily="18" charset="2"/>
              </a:rPr>
              <a:t>0</a:t>
            </a:r>
            <a:endParaRPr lang="hu-HU" dirty="0"/>
          </a:p>
          <a:p>
            <a:pPr eaLnBrk="1" hangingPunct="1"/>
            <a:endParaRPr lang="hu-HU" dirty="0" smtClean="0"/>
          </a:p>
          <a:p>
            <a:pPr eaLnBrk="1" hangingPunct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Hosszú táv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Szabad ki- és belépés következménye</a:t>
            </a:r>
          </a:p>
          <a:p>
            <a:pPr eaLnBrk="1" hangingPunct="1"/>
            <a:r>
              <a:rPr lang="hu-HU" dirty="0" smtClean="0"/>
              <a:t>Minden vállalat fedezeti pontban termel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   LAC minimumában, ahol LAC=LMC</a:t>
            </a:r>
          </a:p>
          <a:p>
            <a:pPr eaLnBrk="1" hangingPunct="1"/>
            <a:r>
              <a:rPr lang="hu-HU" dirty="0" smtClean="0"/>
              <a:t>Realizálható profit: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		gazdasági profit 0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       csak normálprofit van</a:t>
            </a:r>
          </a:p>
          <a:p>
            <a:pPr eaLnBrk="1" hangingPunct="1">
              <a:buFont typeface="Wingdings" pitchFamily="2" charset="2"/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Gyakorló feladat: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Egy tökéletesen versenyző iparágban a piaci keresleti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függvény: </a:t>
            </a:r>
            <a:r>
              <a:rPr lang="hu-HU" sz="2400" i="1" smtClean="0">
                <a:latin typeface="Times New Roman" pitchFamily="18" charset="0"/>
              </a:rPr>
              <a:t>Q</a:t>
            </a:r>
            <a:r>
              <a:rPr lang="hu-HU" sz="2400" smtClean="0">
                <a:latin typeface="Times New Roman" pitchFamily="18" charset="0"/>
              </a:rPr>
              <a:t>(</a:t>
            </a:r>
            <a:r>
              <a:rPr lang="hu-HU" sz="2400" i="1" smtClean="0">
                <a:latin typeface="Times New Roman" pitchFamily="18" charset="0"/>
              </a:rPr>
              <a:t>P</a:t>
            </a:r>
            <a:r>
              <a:rPr lang="hu-HU" sz="2400" smtClean="0">
                <a:latin typeface="Times New Roman" pitchFamily="18" charset="0"/>
              </a:rPr>
              <a:t>) = 20850 - </a:t>
            </a:r>
            <a:r>
              <a:rPr lang="hu-HU" sz="2400" i="1" smtClean="0">
                <a:latin typeface="Times New Roman" pitchFamily="18" charset="0"/>
              </a:rPr>
              <a:t>P</a:t>
            </a:r>
            <a:r>
              <a:rPr lang="hu-HU" sz="2400" smtClean="0">
                <a:latin typeface="Times New Roman" pitchFamily="18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A tökéletesen versenyző piac egy vállalatának teljes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költségfüggvénye: TC(</a:t>
            </a:r>
            <a:r>
              <a:rPr lang="hu-HU" sz="2400" i="1" smtClean="0">
                <a:latin typeface="Times New Roman" pitchFamily="18" charset="0"/>
              </a:rPr>
              <a:t>q</a:t>
            </a:r>
            <a:r>
              <a:rPr lang="hu-HU" sz="2400" smtClean="0">
                <a:latin typeface="Times New Roman" pitchFamily="18" charset="0"/>
              </a:rPr>
              <a:t>) = 10</a:t>
            </a:r>
            <a:r>
              <a:rPr lang="hu-HU" sz="2400" i="1" smtClean="0">
                <a:latin typeface="Times New Roman" pitchFamily="18" charset="0"/>
              </a:rPr>
              <a:t>q</a:t>
            </a:r>
            <a:r>
              <a:rPr lang="hu-HU" sz="2400" smtClean="0">
                <a:latin typeface="Times New Roman" pitchFamily="18" charset="0"/>
              </a:rPr>
              <a:t>2 + 50</a:t>
            </a:r>
            <a:r>
              <a:rPr lang="hu-HU" sz="2400" i="1" smtClean="0">
                <a:latin typeface="Times New Roman" pitchFamily="18" charset="0"/>
              </a:rPr>
              <a:t>q</a:t>
            </a:r>
            <a:r>
              <a:rPr lang="hu-HU" sz="2400" smtClean="0">
                <a:latin typeface="Times New Roman" pitchFamily="18" charset="0"/>
              </a:rPr>
              <a:t> + 25 000.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A piacon működő vállalatok költségfüggvényei egyformák.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Az ár jelenleg 1350.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Hány vállalat működik az  iparágban rövidtávon és hosszú távon?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Rövid táv</a:t>
            </a:r>
          </a:p>
        </p:txBody>
      </p:sp>
      <p:sp>
        <p:nvSpPr>
          <p:cNvPr id="3789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MC=20q+50=P=1350</a:t>
            </a:r>
          </a:p>
          <a:p>
            <a:pPr eaLnBrk="1" hangingPunct="1"/>
            <a:r>
              <a:rPr lang="hu-HU" smtClean="0"/>
              <a:t>q=65</a:t>
            </a:r>
          </a:p>
          <a:p>
            <a:pPr eaLnBrk="1" hangingPunct="1"/>
            <a:r>
              <a:rPr lang="hu-HU" smtClean="0"/>
              <a:t>Q=20850-1350=19500</a:t>
            </a:r>
          </a:p>
          <a:p>
            <a:pPr eaLnBrk="1" hangingPunct="1"/>
            <a:r>
              <a:rPr lang="hu-HU" smtClean="0"/>
              <a:t>V=19500/65=300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Hosszú táv</a:t>
            </a:r>
          </a:p>
        </p:txBody>
      </p:sp>
      <p:sp>
        <p:nvSpPr>
          <p:cNvPr id="3891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AC=10q+50+25000/q=MC=20q+50</a:t>
            </a:r>
          </a:p>
          <a:p>
            <a:pPr eaLnBrk="1" hangingPunct="1"/>
            <a:r>
              <a:rPr lang="hu-HU" smtClean="0"/>
              <a:t>q=50</a:t>
            </a:r>
          </a:p>
          <a:p>
            <a:pPr eaLnBrk="1" hangingPunct="1"/>
            <a:r>
              <a:rPr lang="hu-HU" smtClean="0"/>
              <a:t>MC=20x50+50=1050</a:t>
            </a:r>
          </a:p>
          <a:p>
            <a:pPr eaLnBrk="1" hangingPunct="1"/>
            <a:r>
              <a:rPr lang="hu-HU" smtClean="0"/>
              <a:t>Q=20850-1050=19800</a:t>
            </a:r>
          </a:p>
          <a:p>
            <a:pPr eaLnBrk="1" hangingPunct="1"/>
            <a:r>
              <a:rPr lang="hu-HU" smtClean="0"/>
              <a:t>V=19800/50=396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tökéletes verseny</a:t>
            </a:r>
          </a:p>
        </p:txBody>
      </p:sp>
      <p:sp>
        <p:nvSpPr>
          <p:cNvPr id="39938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>
                <a:latin typeface="Times New Roman" pitchFamily="18" charset="0"/>
              </a:rPr>
              <a:t>Tökéletes verseny</a:t>
            </a:r>
          </a:p>
        </p:txBody>
      </p:sp>
      <p:sp>
        <p:nvSpPr>
          <p:cNvPr id="39939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Homogén termékek</a:t>
            </a:r>
          </a:p>
          <a:p>
            <a:pPr marL="547688" lvl="1" indent="-273050" eaLnBrk="1" hangingPunct="1">
              <a:lnSpc>
                <a:spcPct val="80000"/>
              </a:lnSpc>
              <a:buFontTx/>
              <a:buNone/>
            </a:pPr>
            <a:endParaRPr lang="hu-HU" sz="1400" b="1" dirty="0" smtClean="0">
              <a:latin typeface="Times New Roman" pitchFamily="18" charset="0"/>
            </a:endParaRP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Sok, kis eladó és vevő</a:t>
            </a:r>
          </a:p>
          <a:p>
            <a:pPr marL="547688" lvl="1" indent="-273050" eaLnBrk="1" hangingPunct="1">
              <a:lnSpc>
                <a:spcPct val="80000"/>
              </a:lnSpc>
              <a:buFontTx/>
              <a:buNone/>
            </a:pPr>
            <a:endParaRPr lang="hu-HU" sz="1400" b="1" dirty="0" smtClean="0">
              <a:latin typeface="Times New Roman" pitchFamily="18" charset="0"/>
            </a:endParaRP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Szabad a piacra való be- és kilépés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Árelfogadó magatartás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Vízszintes egyedi keresleti görbék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Cél: a profit maximalizálása</a:t>
            </a:r>
          </a:p>
          <a:p>
            <a:pPr marL="547688" lvl="1" indent="-273050" eaLnBrk="1" hangingPunct="1">
              <a:lnSpc>
                <a:spcPct val="80000"/>
              </a:lnSpc>
              <a:buFontTx/>
              <a:buNone/>
            </a:pPr>
            <a:endParaRPr lang="hu-HU" sz="1400" b="1" dirty="0" smtClean="0">
              <a:latin typeface="Times New Roman" pitchFamily="18" charset="0"/>
            </a:endParaRP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Tökéletes informáltság </a:t>
            </a:r>
          </a:p>
          <a:p>
            <a:pPr eaLnBrk="1" hangingPunct="1"/>
            <a:endParaRPr lang="hu-HU" dirty="0" smtClean="0"/>
          </a:p>
        </p:txBody>
      </p:sp>
      <p:sp>
        <p:nvSpPr>
          <p:cNvPr id="39940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tökéletes verseny</a:t>
            </a:r>
          </a:p>
        </p:txBody>
      </p:sp>
      <p:sp>
        <p:nvSpPr>
          <p:cNvPr id="39941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Homogén és </a:t>
            </a: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differenciált termékek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Egy, néhány </a:t>
            </a:r>
            <a:r>
              <a:rPr lang="hu-HU" sz="2200" b="1" dirty="0" smtClean="0">
                <a:latin typeface="Times New Roman" pitchFamily="18" charset="0"/>
              </a:rPr>
              <a:t>vagy sok eladó és vevő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Korlátozott a piacra való be- és kilépés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Ármeghatározó magatartás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Negatív lejtésű egyedi keresleti görbék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Cél: profit maximalizálás, hosszú távú fennmaradás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Az információ érték</a:t>
            </a:r>
          </a:p>
          <a:p>
            <a:pPr eaLnBrk="1" hangingPunct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Monopólium</a:t>
            </a:r>
          </a:p>
        </p:txBody>
      </p:sp>
      <p:sp>
        <p:nvSpPr>
          <p:cNvPr id="4096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Kínálati</a:t>
            </a:r>
          </a:p>
          <a:p>
            <a:pPr eaLnBrk="1" hangingPunct="1"/>
            <a:r>
              <a:rPr lang="hu-HU" dirty="0" smtClean="0"/>
              <a:t>Tiszta</a:t>
            </a:r>
          </a:p>
          <a:p>
            <a:pPr eaLnBrk="1" hangingPunct="1"/>
            <a:r>
              <a:rPr lang="hu-HU" dirty="0" smtClean="0"/>
              <a:t>Ármeghatározó</a:t>
            </a:r>
          </a:p>
          <a:p>
            <a:pPr eaLnBrk="1" hangingPunct="1"/>
            <a:r>
              <a:rPr lang="hu-HU" dirty="0" smtClean="0"/>
              <a:t>Kétváltozós profitfüggvény: </a:t>
            </a:r>
            <a:r>
              <a:rPr lang="hu-HU" dirty="0" smtClean="0">
                <a:sym typeface="Symbol" pitchFamily="18" charset="2"/>
              </a:rPr>
              <a:t> =f(Q,P)</a:t>
            </a:r>
          </a:p>
          <a:p>
            <a:pPr eaLnBrk="1" hangingPunct="1"/>
            <a:r>
              <a:rPr lang="hu-HU" dirty="0" smtClean="0">
                <a:sym typeface="Symbol" pitchFamily="18" charset="2"/>
              </a:rPr>
              <a:t>De az  eladott mennyiség az ártól függ: Q(P)</a:t>
            </a:r>
          </a:p>
          <a:p>
            <a:pPr eaLnBrk="1" hangingPunct="1"/>
            <a:r>
              <a:rPr lang="hu-HU" dirty="0" smtClean="0">
                <a:sym typeface="Symbol" pitchFamily="18" charset="2"/>
              </a:rPr>
              <a:t>A piaci keresleti görbéhez alkalmazkodik</a:t>
            </a:r>
            <a:r>
              <a:rPr lang="hu-HU" dirty="0" smtClean="0"/>
              <a:t> </a:t>
            </a:r>
          </a:p>
          <a:p>
            <a:pPr eaLnBrk="1" hangingPunct="1"/>
            <a:r>
              <a:rPr lang="hu-HU" dirty="0" smtClean="0"/>
              <a:t>MR mindig kisebb, mint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357188"/>
            <a:ext cx="8229600" cy="714375"/>
          </a:xfrm>
        </p:spPr>
        <p:txBody>
          <a:bodyPr/>
          <a:lstStyle/>
          <a:p>
            <a:pPr eaLnBrk="1" hangingPunct="1"/>
            <a:r>
              <a:rPr lang="hu-HU" smtClean="0"/>
              <a:t>Profitmaximum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57313"/>
            <a:ext cx="8229600" cy="5095875"/>
          </a:xfrm>
        </p:spPr>
        <p:txBody>
          <a:bodyPr/>
          <a:lstStyle/>
          <a:p>
            <a:pPr eaLnBrk="1" hangingPunct="1"/>
            <a:r>
              <a:rPr lang="hu-HU" sz="2400" dirty="0" smtClean="0"/>
              <a:t>Általános feltétel</a:t>
            </a:r>
            <a:r>
              <a:rPr lang="hu-HU" sz="2400" dirty="0"/>
              <a:t> </a:t>
            </a:r>
            <a:r>
              <a:rPr lang="hu-HU" sz="2400" dirty="0" smtClean="0"/>
              <a:t>= minden piaci formára</a:t>
            </a:r>
          </a:p>
          <a:p>
            <a:pPr eaLnBrk="1" hangingPunct="1"/>
            <a:r>
              <a:rPr lang="hu-HU" sz="2400" dirty="0" smtClean="0">
                <a:sym typeface="Symbol" pitchFamily="18" charset="2"/>
              </a:rPr>
              <a:t> = TR – TC</a:t>
            </a:r>
          </a:p>
          <a:p>
            <a:pPr eaLnBrk="1" hangingPunct="1">
              <a:buFontTx/>
              <a:buNone/>
            </a:pPr>
            <a:r>
              <a:rPr lang="hu-HU" sz="2400" dirty="0" smtClean="0">
                <a:sym typeface="Symbol" pitchFamily="18" charset="2"/>
              </a:rPr>
              <a:t>	Q szerint deriválva, a szükséges feltétel:</a:t>
            </a:r>
          </a:p>
          <a:p>
            <a:pPr eaLnBrk="1" hangingPunct="1">
              <a:buFontTx/>
              <a:buNone/>
            </a:pPr>
            <a:r>
              <a:rPr lang="hu-HU" sz="2400" dirty="0" smtClean="0">
                <a:sym typeface="Symbol" pitchFamily="18" charset="2"/>
              </a:rPr>
              <a:t>	M = MR – MC = 0</a:t>
            </a:r>
          </a:p>
          <a:p>
            <a:pPr algn="ctr" eaLnBrk="1" hangingPunct="1">
              <a:buFontTx/>
              <a:buNone/>
            </a:pPr>
            <a:r>
              <a:rPr lang="hu-HU" sz="3600" dirty="0" smtClean="0">
                <a:sym typeface="Symbol" pitchFamily="18" charset="2"/>
              </a:rPr>
              <a:t>	</a:t>
            </a:r>
            <a:r>
              <a:rPr lang="hu-HU" sz="3600" b="1" dirty="0" smtClean="0">
                <a:sym typeface="Symbol" pitchFamily="18" charset="2"/>
              </a:rPr>
              <a:t>MR = MC</a:t>
            </a:r>
          </a:p>
          <a:p>
            <a:pPr eaLnBrk="1" hangingPunct="1">
              <a:buFontTx/>
              <a:buNone/>
            </a:pPr>
            <a:r>
              <a:rPr lang="hu-HU" sz="2400" b="1" dirty="0" smtClean="0">
                <a:sym typeface="Symbol" pitchFamily="18" charset="2"/>
              </a:rPr>
              <a:t>	(</a:t>
            </a:r>
            <a:r>
              <a:rPr lang="hu-HU" sz="2400" dirty="0" smtClean="0">
                <a:sym typeface="Symbol" pitchFamily="18" charset="2"/>
              </a:rPr>
              <a:t>Másodlagos feltétel: M</a:t>
            </a:r>
            <a:r>
              <a:rPr lang="hu-HU" sz="2400" b="1" dirty="0" smtClean="0">
                <a:sym typeface="Symbol" pitchFamily="18" charset="2"/>
              </a:rPr>
              <a:t>’</a:t>
            </a:r>
            <a:r>
              <a:rPr lang="hu-HU" sz="2400" dirty="0" smtClean="0">
                <a:sym typeface="Symbol" pitchFamily="18" charset="2"/>
              </a:rPr>
              <a:t> &lt; 0)</a:t>
            </a:r>
          </a:p>
          <a:p>
            <a:pPr eaLnBrk="1" hangingPunct="1">
              <a:buFontTx/>
              <a:buNone/>
            </a:pPr>
            <a:endParaRPr lang="hu-HU" sz="2400" dirty="0" smtClean="0">
              <a:sym typeface="Symbol" pitchFamily="18" charset="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hu-HU" dirty="0" smtClean="0"/>
              <a:t>	Vállalati döntések: miről dönthet a vállalat?</a:t>
            </a:r>
          </a:p>
          <a:p>
            <a:pPr eaLnBrk="1" hangingPunct="1">
              <a:buFontTx/>
              <a:buNone/>
            </a:pPr>
            <a:endParaRPr lang="hu-HU" sz="2400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hu-HU" sz="2000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hu-HU" sz="2000" dirty="0" smtClean="0">
                <a:sym typeface="Symbol" pitchFamily="18" charset="2"/>
              </a:rPr>
              <a:t>	</a:t>
            </a:r>
            <a:endParaRPr lang="hu-HU" sz="2400" dirty="0" smtClean="0"/>
          </a:p>
          <a:p>
            <a:pPr eaLnBrk="1" hangingPunct="1">
              <a:buFontTx/>
              <a:buNone/>
            </a:pPr>
            <a:endParaRPr lang="hu-HU" sz="2000" dirty="0" smtClean="0"/>
          </a:p>
          <a:p>
            <a:pPr eaLnBrk="1" hangingPunct="1">
              <a:buFontTx/>
              <a:buNone/>
            </a:pPr>
            <a:endParaRPr lang="hu-HU" sz="2000" dirty="0" smtClean="0"/>
          </a:p>
          <a:p>
            <a:pPr eaLnBrk="1" hangingPunct="1">
              <a:buFontTx/>
              <a:buNone/>
            </a:pPr>
            <a:endParaRPr lang="hu-HU" sz="2000" dirty="0" smtClean="0">
              <a:sym typeface="Symbol" pitchFamily="18" charset="2"/>
            </a:endParaRP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714375" y="4286250"/>
            <a:ext cx="7345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714375" y="5143500"/>
            <a:ext cx="7345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Profitmaximum feltétele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>
                    <a:sym typeface="Symbol" pitchFamily="18" charset="2"/>
                  </a:rPr>
                  <a:t> =f(Q,P)=TR-TC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𝜕𝜋</m:t>
                        </m:r>
                      </m:num>
                      <m:den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𝑄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𝑇𝑅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𝑄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−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𝑇𝐶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𝑄</m:t>
                        </m:r>
                      </m:den>
                    </m:f>
                  </m:oMath>
                </a14:m>
                <a:r>
                  <a:rPr lang="hu-HU" dirty="0" smtClean="0">
                    <a:sym typeface="Symbol" pitchFamily="18" charset="2"/>
                  </a:rPr>
                  <a:t>=0</a:t>
                </a:r>
              </a:p>
              <a:p>
                <a:r>
                  <a:rPr lang="hu-HU" dirty="0" smtClean="0">
                    <a:sym typeface="Symbol" pitchFamily="18" charset="2"/>
                  </a:rPr>
                  <a:t>Vagyis: MR=MC, VISZONT MR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&lt;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𝑃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endParaRPr lang="hu-HU" b="0" dirty="0" smtClean="0">
                  <a:ea typeface="Cambria Math" panose="02040503050406030204" pitchFamily="18" charset="0"/>
                  <a:sym typeface="Symbol" pitchFamily="18" charset="2"/>
                </a:endParaRPr>
              </a:p>
              <a:p>
                <a:r>
                  <a:rPr lang="hu-HU" dirty="0" smtClean="0">
                    <a:sym typeface="Symbol" pitchFamily="18" charset="2"/>
                  </a:rPr>
                  <a:t>(Vagy: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𝜕𝜋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𝑃</m:t>
                        </m:r>
                      </m:den>
                    </m:f>
                    <m:r>
                      <a:rPr lang="hu-HU" i="1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𝑇𝑅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𝑃</m:t>
                        </m:r>
                      </m:den>
                    </m:f>
                    <m:r>
                      <a:rPr lang="hu-HU" i="1">
                        <a:latin typeface="Cambria Math" panose="02040503050406030204" pitchFamily="18" charset="0"/>
                        <a:sym typeface="Symbol" pitchFamily="18" charset="2"/>
                      </a:rPr>
                      <m:t>−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𝑇𝐶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𝑃</m:t>
                        </m:r>
                      </m:den>
                    </m:f>
                  </m:oMath>
                </a14:m>
                <a:r>
                  <a:rPr lang="hu-HU" dirty="0">
                    <a:sym typeface="Symbol" pitchFamily="18" charset="2"/>
                  </a:rPr>
                  <a:t>=</a:t>
                </a:r>
                <a:r>
                  <a:rPr lang="hu-HU" dirty="0" smtClean="0">
                    <a:sym typeface="Symbol" pitchFamily="18" charset="2"/>
                  </a:rPr>
                  <a:t>0)</a:t>
                </a:r>
                <a:endParaRPr lang="hu-HU" dirty="0">
                  <a:sym typeface="Symbol" pitchFamily="18" charset="2"/>
                </a:endParaRPr>
              </a:p>
              <a:p>
                <a:endParaRPr lang="hu-HU" dirty="0">
                  <a:sym typeface="Symbol" pitchFamily="18" charset="2"/>
                </a:endParaRP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02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2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600" b="1" smtClean="0">
                <a:latin typeface="Palatino Linotype" pitchFamily="18" charset="0"/>
              </a:rPr>
              <a:t>A monopólium határbevétele és a keresleti görbe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hu-HU" sz="2800" dirty="0" smtClean="0">
                <a:latin typeface="Palatino Linotype" pitchFamily="18" charset="0"/>
              </a:rPr>
              <a:t>Legyen lineáris a keresleti görbe!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hu-HU" sz="2800" dirty="0" smtClean="0">
                <a:latin typeface="Palatino Linotype" pitchFamily="18" charset="0"/>
              </a:rPr>
              <a:t>Inverz alakban: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hu-HU" sz="2800" dirty="0" smtClean="0">
                <a:latin typeface="Palatino Linotype" pitchFamily="18" charset="0"/>
              </a:rPr>
              <a:t>P(Q)=</a:t>
            </a:r>
            <a:r>
              <a:rPr lang="hu-HU" sz="2800" dirty="0" err="1" smtClean="0">
                <a:latin typeface="Palatino Linotype" pitchFamily="18" charset="0"/>
              </a:rPr>
              <a:t>a-</a:t>
            </a:r>
            <a:r>
              <a:rPr lang="hu-HU" sz="2800" dirty="0" err="1" smtClean="0">
                <a:solidFill>
                  <a:srgbClr val="FF0000"/>
                </a:solidFill>
                <a:latin typeface="Palatino Linotype" pitchFamily="18" charset="0"/>
              </a:rPr>
              <a:t>b</a:t>
            </a:r>
            <a:r>
              <a:rPr lang="hu-HU" sz="2800" dirty="0" err="1" smtClean="0">
                <a:latin typeface="Palatino Linotype" pitchFamily="18" charset="0"/>
              </a:rPr>
              <a:t>Q</a:t>
            </a:r>
            <a:endParaRPr lang="hu-HU" sz="2800" dirty="0" smtClean="0">
              <a:latin typeface="Palatino Linotype" pitchFamily="18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hu-HU" sz="2800" dirty="0" smtClean="0">
                <a:latin typeface="Palatino Linotype" pitchFamily="18" charset="0"/>
              </a:rPr>
              <a:t>TR(Q)=P(Q)</a:t>
            </a:r>
            <a:r>
              <a:rPr lang="hu-HU" sz="2800" dirty="0" err="1" smtClean="0">
                <a:latin typeface="Palatino Linotype" pitchFamily="18" charset="0"/>
              </a:rPr>
              <a:t>Q</a:t>
            </a:r>
            <a:r>
              <a:rPr lang="hu-HU" sz="2800" dirty="0" smtClean="0">
                <a:latin typeface="Palatino Linotype" pitchFamily="18" charset="0"/>
              </a:rPr>
              <a:t>=aQ-bQ</a:t>
            </a:r>
            <a:r>
              <a:rPr lang="hu-HU" sz="2800" baseline="30000" dirty="0" smtClean="0">
                <a:latin typeface="Palatino Linotype" pitchFamily="18" charset="0"/>
              </a:rPr>
              <a:t>2</a:t>
            </a:r>
            <a:endParaRPr lang="hu-HU" sz="2800" dirty="0" smtClean="0">
              <a:latin typeface="Palatino Linotype" pitchFamily="18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hu-HU" sz="2800" dirty="0" smtClean="0">
                <a:latin typeface="Palatino Linotype" pitchFamily="18" charset="0"/>
              </a:rPr>
              <a:t>MR(Q)=a-</a:t>
            </a:r>
            <a:r>
              <a:rPr lang="hu-HU" sz="2800" dirty="0" smtClean="0">
                <a:solidFill>
                  <a:srgbClr val="FF0000"/>
                </a:solidFill>
                <a:latin typeface="Palatino Linotype" pitchFamily="18" charset="0"/>
              </a:rPr>
              <a:t>2b</a:t>
            </a:r>
            <a:r>
              <a:rPr lang="hu-HU" sz="2800" dirty="0" smtClean="0">
                <a:latin typeface="Palatino Linotype" pitchFamily="18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600" b="1" smtClean="0"/>
              <a:t>A monopólium teljes bevétele és határbevétele</a:t>
            </a:r>
          </a:p>
        </p:txBody>
      </p:sp>
      <p:sp>
        <p:nvSpPr>
          <p:cNvPr id="43010" name="Line 3"/>
          <p:cNvSpPr>
            <a:spLocks noChangeShapeType="1"/>
          </p:cNvSpPr>
          <p:nvPr/>
        </p:nvSpPr>
        <p:spPr bwMode="auto">
          <a:xfrm>
            <a:off x="611188" y="6237288"/>
            <a:ext cx="784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0276" name="Text Box 4"/>
          <p:cNvSpPr txBox="1">
            <a:spLocks noChangeArrowheads="1"/>
          </p:cNvSpPr>
          <p:nvPr/>
        </p:nvSpPr>
        <p:spPr bwMode="auto">
          <a:xfrm>
            <a:off x="0" y="42386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a/2</a:t>
            </a: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7437438" y="6351588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mennyiség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179388" y="2565400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ár</a:t>
            </a:r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5148263" y="623728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a/b</a:t>
            </a:r>
          </a:p>
        </p:txBody>
      </p:sp>
      <p:sp>
        <p:nvSpPr>
          <p:cNvPr id="310280" name="Text Box 8"/>
          <p:cNvSpPr txBox="1">
            <a:spLocks noChangeArrowheads="1"/>
          </p:cNvSpPr>
          <p:nvPr/>
        </p:nvSpPr>
        <p:spPr bwMode="auto">
          <a:xfrm>
            <a:off x="2411413" y="6237288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a/2b</a:t>
            </a:r>
          </a:p>
        </p:txBody>
      </p:sp>
      <p:sp>
        <p:nvSpPr>
          <p:cNvPr id="310281" name="Line 9"/>
          <p:cNvSpPr>
            <a:spLocks noChangeShapeType="1"/>
          </p:cNvSpPr>
          <p:nvPr/>
        </p:nvSpPr>
        <p:spPr bwMode="auto">
          <a:xfrm>
            <a:off x="611188" y="2852738"/>
            <a:ext cx="4608512" cy="33845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82" name="Text Box 10"/>
          <p:cNvSpPr txBox="1">
            <a:spLocks noChangeArrowheads="1"/>
          </p:cNvSpPr>
          <p:nvPr/>
        </p:nvSpPr>
        <p:spPr bwMode="auto">
          <a:xfrm>
            <a:off x="5292725" y="5373688"/>
            <a:ext cx="208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keresleti görbe: p=a-bQ</a:t>
            </a:r>
          </a:p>
        </p:txBody>
      </p:sp>
      <p:sp>
        <p:nvSpPr>
          <p:cNvPr id="310283" name="Line 11"/>
          <p:cNvSpPr>
            <a:spLocks noChangeShapeType="1"/>
          </p:cNvSpPr>
          <p:nvPr/>
        </p:nvSpPr>
        <p:spPr bwMode="auto">
          <a:xfrm>
            <a:off x="2771775" y="4437063"/>
            <a:ext cx="52388" cy="1800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 flipH="1">
            <a:off x="611188" y="44370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85" name="Oval 13"/>
          <p:cNvSpPr>
            <a:spLocks noChangeArrowheads="1"/>
          </p:cNvSpPr>
          <p:nvPr/>
        </p:nvSpPr>
        <p:spPr bwMode="auto">
          <a:xfrm>
            <a:off x="2747963" y="4394200"/>
            <a:ext cx="71437" cy="714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611188" y="2852738"/>
            <a:ext cx="2520950" cy="381635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 flipV="1">
            <a:off x="625475" y="2624138"/>
            <a:ext cx="0" cy="3598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0289" name="Text Box 17"/>
          <p:cNvSpPr txBox="1">
            <a:spLocks noChangeArrowheads="1"/>
          </p:cNvSpPr>
          <p:nvPr/>
        </p:nvSpPr>
        <p:spPr bwMode="auto">
          <a:xfrm>
            <a:off x="2771774" y="3583801"/>
            <a:ext cx="37444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dirty="0" smtClean="0">
                <a:solidFill>
                  <a:srgbClr val="FF9900"/>
                </a:solidFill>
                <a:latin typeface="Times New Roman" pitchFamily="18" charset="0"/>
                <a:cs typeface="Arial" charset="0"/>
              </a:rPr>
              <a:t>MR=a-2bQ</a:t>
            </a:r>
            <a:endParaRPr lang="hu-HU" sz="2000" dirty="0">
              <a:solidFill>
                <a:srgbClr val="FF99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 flipV="1">
            <a:off x="1547813" y="3716338"/>
            <a:ext cx="1368425" cy="504825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91" name="Arc 19"/>
          <p:cNvSpPr>
            <a:spLocks/>
          </p:cNvSpPr>
          <p:nvPr/>
        </p:nvSpPr>
        <p:spPr bwMode="auto">
          <a:xfrm rot="-177561">
            <a:off x="563563" y="2720975"/>
            <a:ext cx="4570412" cy="3932238"/>
          </a:xfrm>
          <a:custGeom>
            <a:avLst/>
            <a:gdLst>
              <a:gd name="T0" fmla="*/ 0 w 42923"/>
              <a:gd name="T1" fmla="*/ 2147483647 h 21600"/>
              <a:gd name="T2" fmla="*/ 2147483647 w 42923"/>
              <a:gd name="T3" fmla="*/ 2147483647 h 21600"/>
              <a:gd name="T4" fmla="*/ 2147483647 w 42923"/>
              <a:gd name="T5" fmla="*/ 2147483647 h 21600"/>
              <a:gd name="T6" fmla="*/ 0 60000 65536"/>
              <a:gd name="T7" fmla="*/ 0 60000 65536"/>
              <a:gd name="T8" fmla="*/ 0 60000 65536"/>
              <a:gd name="T9" fmla="*/ 0 w 42923"/>
              <a:gd name="T10" fmla="*/ 0 h 21600"/>
              <a:gd name="T11" fmla="*/ 42923 w 4292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923" h="21600" fill="none" extrusionOk="0">
                <a:moveTo>
                  <a:pt x="-1" y="18485"/>
                </a:moveTo>
                <a:cubicBezTo>
                  <a:pt x="1546" y="7871"/>
                  <a:pt x="10647" y="-1"/>
                  <a:pt x="21374" y="0"/>
                </a:cubicBezTo>
                <a:cubicBezTo>
                  <a:pt x="32726" y="0"/>
                  <a:pt x="42141" y="8788"/>
                  <a:pt x="42922" y="20114"/>
                </a:cubicBezTo>
              </a:path>
              <a:path w="42923" h="21600" stroke="0" extrusionOk="0">
                <a:moveTo>
                  <a:pt x="-1" y="18485"/>
                </a:moveTo>
                <a:cubicBezTo>
                  <a:pt x="1546" y="7871"/>
                  <a:pt x="10647" y="-1"/>
                  <a:pt x="21374" y="0"/>
                </a:cubicBezTo>
                <a:cubicBezTo>
                  <a:pt x="32726" y="0"/>
                  <a:pt x="42141" y="8788"/>
                  <a:pt x="42922" y="20114"/>
                </a:cubicBezTo>
                <a:lnTo>
                  <a:pt x="21374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0292" name="Text Box 20"/>
              <p:cNvSpPr txBox="1">
                <a:spLocks noChangeArrowheads="1"/>
              </p:cNvSpPr>
              <p:nvPr/>
            </p:nvSpPr>
            <p:spPr bwMode="auto">
              <a:xfrm>
                <a:off x="3995738" y="2133600"/>
                <a:ext cx="2089150" cy="734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hu-HU" sz="2000" dirty="0" smtClean="0">
                    <a:solidFill>
                      <a:srgbClr val="FF3300"/>
                    </a:solidFill>
                    <a:latin typeface="Times New Roman" pitchFamily="18" charset="0"/>
                    <a:cs typeface="Arial" charset="0"/>
                  </a:rPr>
                  <a:t>teljes bevétel: TR=</a:t>
                </a:r>
                <a:r>
                  <a:rPr lang="hu-HU" sz="2000" dirty="0" err="1" smtClean="0">
                    <a:solidFill>
                      <a:srgbClr val="FF3300"/>
                    </a:solidFill>
                    <a:latin typeface="Times New Roman" pitchFamily="18" charset="0"/>
                    <a:cs typeface="Arial" charset="0"/>
                  </a:rPr>
                  <a:t>aQ-b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00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hu-HU" sz="20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𝑄</m:t>
                        </m:r>
                      </m:e>
                      <m:sup>
                        <m:r>
                          <a:rPr lang="hu-HU" sz="20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endParaRPr lang="hu-HU" sz="2000" dirty="0">
                  <a:solidFill>
                    <a:srgbClr val="FF33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10292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738" y="2133600"/>
                <a:ext cx="2089150" cy="734240"/>
              </a:xfrm>
              <a:prstGeom prst="rect">
                <a:avLst/>
              </a:prstGeom>
              <a:blipFill rotWithShape="0">
                <a:blip r:embed="rId2"/>
                <a:stretch>
                  <a:fillRect l="-2915" t="-4167" b="-108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0293" name="Line 21"/>
          <p:cNvSpPr>
            <a:spLocks noChangeShapeType="1"/>
          </p:cNvSpPr>
          <p:nvPr/>
        </p:nvSpPr>
        <p:spPr bwMode="auto">
          <a:xfrm flipV="1">
            <a:off x="3492500" y="2563813"/>
            <a:ext cx="503238" cy="2889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94" name="Line 22"/>
          <p:cNvSpPr>
            <a:spLocks noChangeShapeType="1"/>
          </p:cNvSpPr>
          <p:nvPr/>
        </p:nvSpPr>
        <p:spPr bwMode="auto">
          <a:xfrm flipV="1">
            <a:off x="2771775" y="2736850"/>
            <a:ext cx="0" cy="1655763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95" name="Oval 23"/>
          <p:cNvSpPr>
            <a:spLocks noChangeArrowheads="1"/>
          </p:cNvSpPr>
          <p:nvPr/>
        </p:nvSpPr>
        <p:spPr bwMode="auto">
          <a:xfrm>
            <a:off x="2743200" y="2695575"/>
            <a:ext cx="71438" cy="7143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0296" name="Text Box 24"/>
          <p:cNvSpPr txBox="1">
            <a:spLocks noChangeArrowheads="1"/>
          </p:cNvSpPr>
          <p:nvPr/>
        </p:nvSpPr>
        <p:spPr bwMode="auto">
          <a:xfrm>
            <a:off x="3132138" y="6381750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rgbClr val="FF9900"/>
                </a:solidFill>
                <a:latin typeface="Times New Roman" pitchFamily="18" charset="0"/>
                <a:cs typeface="Arial" charset="0"/>
              </a:rPr>
              <a:t>MR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3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/>
      <p:bldP spid="310279" grpId="0"/>
      <p:bldP spid="310280" grpId="0"/>
      <p:bldP spid="310281" grpId="0" animBg="1"/>
      <p:bldP spid="310282" grpId="0"/>
      <p:bldP spid="310283" grpId="0" animBg="1"/>
      <p:bldP spid="310284" grpId="0" animBg="1"/>
      <p:bldP spid="310285" grpId="0" animBg="1"/>
      <p:bldP spid="310286" grpId="0" animBg="1"/>
      <p:bldP spid="310289" grpId="0"/>
      <p:bldP spid="310290" grpId="0" animBg="1"/>
      <p:bldP spid="310291" grpId="0" animBg="1"/>
      <p:bldP spid="310292" grpId="0"/>
      <p:bldP spid="310293" grpId="0" animBg="1"/>
      <p:bldP spid="310294" grpId="0" animBg="1"/>
      <p:bldP spid="310295" grpId="0" animBg="1"/>
      <p:bldP spid="31029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>
                  <a:alpha val="61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7262"/>
            <a:ext cx="8147050" cy="852487"/>
          </a:xfrm>
        </p:spPr>
        <p:txBody>
          <a:bodyPr>
            <a:normAutofit fontScale="90000"/>
          </a:bodyPr>
          <a:lstStyle/>
          <a:p>
            <a:r>
              <a:rPr lang="hu-H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kompetitív vállalat és a monopólium</a:t>
            </a:r>
            <a:br>
              <a:rPr lang="hu-H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teljes bevétele </a:t>
            </a:r>
            <a:r>
              <a:rPr lang="hu-H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és határbevétele</a:t>
            </a:r>
            <a:br>
              <a:rPr lang="hu-H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atin typeface="Garamond" pitchFamily="18" charset="0"/>
              </a:rPr>
              <a:t/>
            </a:r>
            <a:br>
              <a:rPr lang="hu-HU" dirty="0" smtClean="0">
                <a:latin typeface="Garamond" pitchFamily="18" charset="0"/>
              </a:rPr>
            </a:br>
            <a:endParaRPr lang="hu-HU" dirty="0" smtClean="0">
              <a:latin typeface="Garamond" pitchFamily="18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1547813" y="2276475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331913" y="55165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5076825" y="2420938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932363" y="55165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239838" y="22256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643438" y="2276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356100" y="55895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8459788" y="5516563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1547813" y="2492375"/>
            <a:ext cx="1152525" cy="30241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700338" y="2565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1547813" y="4005263"/>
            <a:ext cx="2736850" cy="0"/>
          </a:xfrm>
          <a:prstGeom prst="line">
            <a:avLst/>
          </a:prstGeom>
          <a:noFill/>
          <a:ln w="381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3132138" y="3644900"/>
            <a:ext cx="106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MR=d=P</a:t>
            </a:r>
          </a:p>
        </p:txBody>
      </p:sp>
      <p:sp>
        <p:nvSpPr>
          <p:cNvPr id="41999" name="Freeform 17"/>
          <p:cNvSpPr>
            <a:spLocks/>
          </p:cNvSpPr>
          <p:nvPr/>
        </p:nvSpPr>
        <p:spPr bwMode="auto">
          <a:xfrm>
            <a:off x="5076825" y="3068638"/>
            <a:ext cx="3095625" cy="2520950"/>
          </a:xfrm>
          <a:custGeom>
            <a:avLst/>
            <a:gdLst>
              <a:gd name="T0" fmla="*/ 0 w 1950"/>
              <a:gd name="T1" fmla="*/ 2147483647 h 1542"/>
              <a:gd name="T2" fmla="*/ 2147483647 w 1950"/>
              <a:gd name="T3" fmla="*/ 2147483647 h 1542"/>
              <a:gd name="T4" fmla="*/ 2147483647 w 1950"/>
              <a:gd name="T5" fmla="*/ 0 h 1542"/>
              <a:gd name="T6" fmla="*/ 2147483647 w 1950"/>
              <a:gd name="T7" fmla="*/ 2147483647 h 1542"/>
              <a:gd name="T8" fmla="*/ 2147483647 w 1950"/>
              <a:gd name="T9" fmla="*/ 2147483647 h 1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0"/>
              <a:gd name="T16" fmla="*/ 0 h 1542"/>
              <a:gd name="T17" fmla="*/ 1950 w 1950"/>
              <a:gd name="T18" fmla="*/ 1542 h 15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0" h="1542">
                <a:moveTo>
                  <a:pt x="0" y="1542"/>
                </a:moveTo>
                <a:cubicBezTo>
                  <a:pt x="98" y="1081"/>
                  <a:pt x="196" y="620"/>
                  <a:pt x="362" y="363"/>
                </a:cubicBezTo>
                <a:cubicBezTo>
                  <a:pt x="528" y="106"/>
                  <a:pt x="800" y="0"/>
                  <a:pt x="997" y="0"/>
                </a:cubicBezTo>
                <a:cubicBezTo>
                  <a:pt x="1194" y="0"/>
                  <a:pt x="1383" y="114"/>
                  <a:pt x="1542" y="363"/>
                </a:cubicBezTo>
                <a:cubicBezTo>
                  <a:pt x="1701" y="612"/>
                  <a:pt x="1825" y="1054"/>
                  <a:pt x="1950" y="1497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000" name="Line 18"/>
          <p:cNvSpPr>
            <a:spLocks noChangeShapeType="1"/>
          </p:cNvSpPr>
          <p:nvPr/>
        </p:nvSpPr>
        <p:spPr bwMode="auto">
          <a:xfrm>
            <a:off x="6588125" y="30686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001" name="Line 19"/>
          <p:cNvSpPr>
            <a:spLocks noChangeShapeType="1"/>
          </p:cNvSpPr>
          <p:nvPr/>
        </p:nvSpPr>
        <p:spPr bwMode="auto">
          <a:xfrm>
            <a:off x="5076825" y="3068638"/>
            <a:ext cx="1511300" cy="2447925"/>
          </a:xfrm>
          <a:prstGeom prst="line">
            <a:avLst/>
          </a:prstGeom>
          <a:noFill/>
          <a:ln w="381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002" name="Line 20"/>
          <p:cNvSpPr>
            <a:spLocks noChangeShapeType="1"/>
          </p:cNvSpPr>
          <p:nvPr/>
        </p:nvSpPr>
        <p:spPr bwMode="auto">
          <a:xfrm>
            <a:off x="5076825" y="3068638"/>
            <a:ext cx="3095625" cy="2447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003" name="Text Box 21"/>
          <p:cNvSpPr txBox="1">
            <a:spLocks noChangeArrowheads="1"/>
          </p:cNvSpPr>
          <p:nvPr/>
        </p:nvSpPr>
        <p:spPr bwMode="auto">
          <a:xfrm>
            <a:off x="6011863" y="465296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MR</a:t>
            </a:r>
          </a:p>
        </p:txBody>
      </p:sp>
      <p:sp>
        <p:nvSpPr>
          <p:cNvPr id="42004" name="Text Box 22"/>
          <p:cNvSpPr txBox="1">
            <a:spLocks noChangeArrowheads="1"/>
          </p:cNvSpPr>
          <p:nvPr/>
        </p:nvSpPr>
        <p:spPr bwMode="auto">
          <a:xfrm>
            <a:off x="7596188" y="4797425"/>
            <a:ext cx="598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D=</a:t>
            </a:r>
            <a:r>
              <a:rPr lang="hu-HU" b="1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hu-H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6" name="Text Box 24"/>
          <p:cNvSpPr txBox="1">
            <a:spLocks noChangeArrowheads="1"/>
          </p:cNvSpPr>
          <p:nvPr/>
        </p:nvSpPr>
        <p:spPr bwMode="auto">
          <a:xfrm>
            <a:off x="6804025" y="2492375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hu-HU" b="1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hu-H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7" name="Line 25"/>
          <p:cNvSpPr>
            <a:spLocks noChangeShapeType="1"/>
          </p:cNvSpPr>
          <p:nvPr/>
        </p:nvSpPr>
        <p:spPr bwMode="auto">
          <a:xfrm flipH="1">
            <a:off x="6659563" y="2781300"/>
            <a:ext cx="217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2008" name="Text Box 26"/>
          <p:cNvSpPr txBox="1">
            <a:spLocks noChangeArrowheads="1"/>
          </p:cNvSpPr>
          <p:nvPr/>
        </p:nvSpPr>
        <p:spPr bwMode="auto">
          <a:xfrm>
            <a:off x="7740650" y="36449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hu-HU" sz="3600" b="1" smtClean="0">
                <a:latin typeface="Palatino Linotype" pitchFamily="18" charset="0"/>
              </a:rPr>
              <a:t>A monopólium profitmaximalizálása</a:t>
            </a:r>
          </a:p>
        </p:txBody>
      </p:sp>
      <p:sp>
        <p:nvSpPr>
          <p:cNvPr id="46082" name="Line 3"/>
          <p:cNvSpPr>
            <a:spLocks noChangeShapeType="1"/>
          </p:cNvSpPr>
          <p:nvPr/>
        </p:nvSpPr>
        <p:spPr bwMode="auto">
          <a:xfrm flipV="1">
            <a:off x="1258888" y="1412875"/>
            <a:ext cx="0" cy="5038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>
            <a:off x="1258888" y="6453188"/>
            <a:ext cx="7197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8532813" y="6403975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Q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579438" y="15890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ár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7235825" y="2492375"/>
            <a:ext cx="538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AC</a:t>
            </a: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5724525" y="2349500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FF9900"/>
                </a:solidFill>
                <a:latin typeface="Times New Roman" pitchFamily="18" charset="0"/>
                <a:cs typeface="Arial" charset="0"/>
              </a:rPr>
              <a:t>MC</a:t>
            </a:r>
          </a:p>
        </p:txBody>
      </p:sp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3708400" y="64039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Q*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12331" name="Text Box 11"/>
          <p:cNvSpPr txBox="1">
            <a:spLocks noChangeArrowheads="1"/>
          </p:cNvSpPr>
          <p:nvPr/>
        </p:nvSpPr>
        <p:spPr bwMode="auto">
          <a:xfrm>
            <a:off x="539750" y="4365625"/>
            <a:ext cx="66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AC*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12332" name="Line 12"/>
          <p:cNvSpPr>
            <a:spLocks noChangeShapeType="1"/>
          </p:cNvSpPr>
          <p:nvPr/>
        </p:nvSpPr>
        <p:spPr bwMode="auto">
          <a:xfrm>
            <a:off x="1258888" y="1557338"/>
            <a:ext cx="6626225" cy="48958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2333" name="Text Box 13"/>
          <p:cNvSpPr txBox="1">
            <a:spLocks noChangeArrowheads="1"/>
          </p:cNvSpPr>
          <p:nvPr/>
        </p:nvSpPr>
        <p:spPr bwMode="auto">
          <a:xfrm>
            <a:off x="7019925" y="5480050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kereslet</a:t>
            </a:r>
          </a:p>
        </p:txBody>
      </p:sp>
      <p:sp>
        <p:nvSpPr>
          <p:cNvPr id="312334" name="Line 14"/>
          <p:cNvSpPr>
            <a:spLocks noChangeShapeType="1"/>
          </p:cNvSpPr>
          <p:nvPr/>
        </p:nvSpPr>
        <p:spPr bwMode="auto">
          <a:xfrm>
            <a:off x="3867150" y="5459413"/>
            <a:ext cx="0" cy="9715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2335" name="Line 15"/>
          <p:cNvSpPr>
            <a:spLocks noChangeShapeType="1"/>
          </p:cNvSpPr>
          <p:nvPr/>
        </p:nvSpPr>
        <p:spPr bwMode="auto">
          <a:xfrm flipV="1">
            <a:off x="3867150" y="3473450"/>
            <a:ext cx="0" cy="19796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2336" name="Line 16"/>
          <p:cNvSpPr>
            <a:spLocks noChangeShapeType="1"/>
          </p:cNvSpPr>
          <p:nvPr/>
        </p:nvSpPr>
        <p:spPr bwMode="auto">
          <a:xfrm flipH="1">
            <a:off x="1230313" y="3500438"/>
            <a:ext cx="2644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96" name="Arc 17"/>
          <p:cNvSpPr>
            <a:spLocks/>
          </p:cNvSpPr>
          <p:nvPr/>
        </p:nvSpPr>
        <p:spPr bwMode="auto">
          <a:xfrm rot="-8495100">
            <a:off x="309563" y="1052513"/>
            <a:ext cx="4598987" cy="5324475"/>
          </a:xfrm>
          <a:custGeom>
            <a:avLst/>
            <a:gdLst>
              <a:gd name="T0" fmla="*/ 2147483647 w 21600"/>
              <a:gd name="T1" fmla="*/ 2147483647 h 27008"/>
              <a:gd name="T2" fmla="*/ 2147483647 w 21600"/>
              <a:gd name="T3" fmla="*/ 0 h 27008"/>
              <a:gd name="T4" fmla="*/ 2147483647 w 21600"/>
              <a:gd name="T5" fmla="*/ 2147483647 h 27008"/>
              <a:gd name="T6" fmla="*/ 0 60000 65536"/>
              <a:gd name="T7" fmla="*/ 0 60000 65536"/>
              <a:gd name="T8" fmla="*/ 0 60000 65536"/>
              <a:gd name="T9" fmla="*/ 0 w 21600"/>
              <a:gd name="T10" fmla="*/ 0 h 27008"/>
              <a:gd name="T11" fmla="*/ 21600 w 21600"/>
              <a:gd name="T12" fmla="*/ 27008 h 27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008" fill="none" extrusionOk="0">
                <a:moveTo>
                  <a:pt x="2221" y="27008"/>
                </a:moveTo>
                <a:cubicBezTo>
                  <a:pt x="760" y="24039"/>
                  <a:pt x="0" y="20774"/>
                  <a:pt x="0" y="17466"/>
                </a:cubicBezTo>
                <a:cubicBezTo>
                  <a:pt x="-1" y="10557"/>
                  <a:pt x="3304" y="4065"/>
                  <a:pt x="8891" y="0"/>
                </a:cubicBezTo>
              </a:path>
              <a:path w="21600" h="27008" stroke="0" extrusionOk="0">
                <a:moveTo>
                  <a:pt x="2221" y="27008"/>
                </a:moveTo>
                <a:cubicBezTo>
                  <a:pt x="760" y="24039"/>
                  <a:pt x="0" y="20774"/>
                  <a:pt x="0" y="17466"/>
                </a:cubicBezTo>
                <a:cubicBezTo>
                  <a:pt x="-1" y="10557"/>
                  <a:pt x="3304" y="4065"/>
                  <a:pt x="8891" y="0"/>
                </a:cubicBezTo>
                <a:lnTo>
                  <a:pt x="21600" y="17466"/>
                </a:lnTo>
                <a:close/>
              </a:path>
            </a:pathLst>
          </a:cu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2338" name="Rectangle 18"/>
          <p:cNvSpPr>
            <a:spLocks noChangeArrowheads="1"/>
          </p:cNvSpPr>
          <p:nvPr/>
        </p:nvSpPr>
        <p:spPr bwMode="auto">
          <a:xfrm>
            <a:off x="1273175" y="3508375"/>
            <a:ext cx="2579688" cy="1079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2339" name="Line 19"/>
          <p:cNvSpPr>
            <a:spLocks noChangeShapeType="1"/>
          </p:cNvSpPr>
          <p:nvPr/>
        </p:nvSpPr>
        <p:spPr bwMode="auto">
          <a:xfrm flipH="1">
            <a:off x="1244600" y="4581525"/>
            <a:ext cx="2644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99" name="Arc 20"/>
          <p:cNvSpPr>
            <a:spLocks/>
          </p:cNvSpPr>
          <p:nvPr/>
        </p:nvSpPr>
        <p:spPr bwMode="auto">
          <a:xfrm rot="5810828">
            <a:off x="3310732" y="785019"/>
            <a:ext cx="3117850" cy="4878387"/>
          </a:xfrm>
          <a:custGeom>
            <a:avLst/>
            <a:gdLst>
              <a:gd name="T0" fmla="*/ 2147483647 w 21600"/>
              <a:gd name="T1" fmla="*/ 0 h 38643"/>
              <a:gd name="T2" fmla="*/ 2147483647 w 21600"/>
              <a:gd name="T3" fmla="*/ 2147483647 h 38643"/>
              <a:gd name="T4" fmla="*/ 0 w 21600"/>
              <a:gd name="T5" fmla="*/ 2147483647 h 38643"/>
              <a:gd name="T6" fmla="*/ 0 60000 65536"/>
              <a:gd name="T7" fmla="*/ 0 60000 65536"/>
              <a:gd name="T8" fmla="*/ 0 60000 65536"/>
              <a:gd name="T9" fmla="*/ 0 w 21600"/>
              <a:gd name="T10" fmla="*/ 0 h 38643"/>
              <a:gd name="T11" fmla="*/ 21600 w 21600"/>
              <a:gd name="T12" fmla="*/ 38643 h 386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643" fill="none" extrusionOk="0">
                <a:moveTo>
                  <a:pt x="7122" y="0"/>
                </a:moveTo>
                <a:cubicBezTo>
                  <a:pt x="15792" y="3028"/>
                  <a:pt x="21600" y="11208"/>
                  <a:pt x="21600" y="20392"/>
                </a:cubicBezTo>
                <a:cubicBezTo>
                  <a:pt x="21600" y="27795"/>
                  <a:pt x="17808" y="34683"/>
                  <a:pt x="11552" y="38643"/>
                </a:cubicBezTo>
              </a:path>
              <a:path w="21600" h="38643" stroke="0" extrusionOk="0">
                <a:moveTo>
                  <a:pt x="7122" y="0"/>
                </a:moveTo>
                <a:cubicBezTo>
                  <a:pt x="15792" y="3028"/>
                  <a:pt x="21600" y="11208"/>
                  <a:pt x="21600" y="20392"/>
                </a:cubicBezTo>
                <a:cubicBezTo>
                  <a:pt x="21600" y="27795"/>
                  <a:pt x="17808" y="34683"/>
                  <a:pt x="11552" y="38643"/>
                </a:cubicBezTo>
                <a:lnTo>
                  <a:pt x="0" y="20392"/>
                </a:lnTo>
                <a:close/>
              </a:path>
            </a:pathLst>
          </a:cu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2341" name="Line 21"/>
          <p:cNvSpPr>
            <a:spLocks noChangeAspect="1" noChangeShapeType="1"/>
          </p:cNvSpPr>
          <p:nvPr/>
        </p:nvSpPr>
        <p:spPr bwMode="auto">
          <a:xfrm>
            <a:off x="1244600" y="1557338"/>
            <a:ext cx="3530600" cy="52197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2342" name="Text Box 22"/>
          <p:cNvSpPr txBox="1">
            <a:spLocks noChangeArrowheads="1"/>
          </p:cNvSpPr>
          <p:nvPr/>
        </p:nvSpPr>
        <p:spPr bwMode="auto">
          <a:xfrm>
            <a:off x="749300" y="3319463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dirty="0">
                <a:latin typeface="Times New Roman" pitchFamily="18" charset="0"/>
                <a:cs typeface="Arial" charset="0"/>
              </a:rPr>
              <a:t>P</a:t>
            </a:r>
            <a:r>
              <a:rPr lang="hu-HU" sz="2000" dirty="0" smtClean="0">
                <a:latin typeface="Times New Roman" pitchFamily="18" charset="0"/>
                <a:cs typeface="Arial" charset="0"/>
              </a:rPr>
              <a:t>*</a:t>
            </a:r>
            <a:endParaRPr lang="hu-HU" sz="2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12343" name="Text Box 23"/>
          <p:cNvSpPr txBox="1">
            <a:spLocks noChangeArrowheads="1"/>
          </p:cNvSpPr>
          <p:nvPr/>
        </p:nvSpPr>
        <p:spPr bwMode="auto">
          <a:xfrm>
            <a:off x="4427538" y="5911850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008000"/>
                </a:solidFill>
                <a:latin typeface="Times New Roman" pitchFamily="18" charset="0"/>
                <a:cs typeface="Arial" charset="0"/>
              </a:rPr>
              <a:t>MR</a:t>
            </a:r>
          </a:p>
        </p:txBody>
      </p:sp>
      <p:sp>
        <p:nvSpPr>
          <p:cNvPr id="312344" name="Text Box 24"/>
          <p:cNvSpPr txBox="1">
            <a:spLocks noChangeArrowheads="1"/>
          </p:cNvSpPr>
          <p:nvPr/>
        </p:nvSpPr>
        <p:spPr bwMode="auto">
          <a:xfrm>
            <a:off x="3779838" y="2133600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profit</a:t>
            </a:r>
          </a:p>
        </p:txBody>
      </p:sp>
      <p:sp>
        <p:nvSpPr>
          <p:cNvPr id="312345" name="Line 25"/>
          <p:cNvSpPr>
            <a:spLocks noChangeShapeType="1"/>
          </p:cNvSpPr>
          <p:nvPr/>
        </p:nvSpPr>
        <p:spPr bwMode="auto">
          <a:xfrm flipV="1">
            <a:off x="3492500" y="2492375"/>
            <a:ext cx="43180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2346" name="Oval 26"/>
          <p:cNvSpPr>
            <a:spLocks noChangeArrowheads="1"/>
          </p:cNvSpPr>
          <p:nvPr/>
        </p:nvSpPr>
        <p:spPr bwMode="auto">
          <a:xfrm>
            <a:off x="3824288" y="3459163"/>
            <a:ext cx="71437" cy="714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2347" name="Oval 27"/>
          <p:cNvSpPr>
            <a:spLocks noChangeArrowheads="1"/>
          </p:cNvSpPr>
          <p:nvPr/>
        </p:nvSpPr>
        <p:spPr bwMode="auto">
          <a:xfrm>
            <a:off x="3836988" y="45386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6107" name="Szövegdoboz 1"/>
          <p:cNvSpPr txBox="1">
            <a:spLocks noChangeArrowheads="1"/>
          </p:cNvSpPr>
          <p:nvPr/>
        </p:nvSpPr>
        <p:spPr bwMode="auto">
          <a:xfrm>
            <a:off x="3924300" y="1268413"/>
            <a:ext cx="19431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 b="1"/>
              <a:t>MR=MC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3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3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3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3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30" grpId="0"/>
      <p:bldP spid="312331" grpId="0"/>
      <p:bldP spid="312332" grpId="0" animBg="1"/>
      <p:bldP spid="312333" grpId="0"/>
      <p:bldP spid="312334" grpId="0" animBg="1"/>
      <p:bldP spid="312335" grpId="0" animBg="1"/>
      <p:bldP spid="312336" grpId="0" animBg="1"/>
      <p:bldP spid="312338" grpId="0" animBg="1"/>
      <p:bldP spid="312339" grpId="0" animBg="1"/>
      <p:bldP spid="312341" grpId="0" animBg="1"/>
      <p:bldP spid="312342" grpId="0"/>
      <p:bldP spid="312343" grpId="0"/>
      <p:bldP spid="312344" grpId="0"/>
      <p:bldP spid="312345" grpId="0" animBg="1"/>
      <p:bldP spid="312346" grpId="0" animBg="1"/>
      <p:bldP spid="3123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790575"/>
            <a:ext cx="82677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Monopólium sajátosságai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00213"/>
                <a:ext cx="8229600" cy="4425950"/>
              </a:xfrm>
            </p:spPr>
            <p:txBody>
              <a:bodyPr/>
              <a:lstStyle/>
              <a:p>
                <a:pPr marL="514350" indent="-51435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hu-HU" sz="2800" dirty="0"/>
                  <a:t>Nem határozható meg a keresleti függvény ismerete nélkül, hogy a monopólium az egyes mennyiségeket milyen áron kívánja eladni. Vagyis a monopóliumnak </a:t>
                </a:r>
                <a:r>
                  <a:rPr lang="hu-HU" sz="2800" u="sng" dirty="0"/>
                  <a:t>nincs</a:t>
                </a:r>
                <a:r>
                  <a:rPr lang="hu-HU" sz="2800" dirty="0"/>
                  <a:t> kínálati függvénye.</a:t>
                </a:r>
              </a:p>
              <a:p>
                <a:pPr marL="514350" indent="-51435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hu-HU" sz="2800" dirty="0" smtClean="0"/>
                  <a:t>A monopóliumnak nincsen előre meghatározható fedezeti és üzemszüneti pontja.</a:t>
                </a:r>
              </a:p>
              <a:p>
                <a:pPr marL="514350" indent="-51435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hu-HU" sz="2800" dirty="0" smtClean="0"/>
                  <a:t>Magasabb áron ad el kevesebbet, mint ha verseny lenne </a:t>
                </a:r>
                <a14:m>
                  <m:oMath xmlns:m="http://schemas.openxmlformats.org/officeDocument/2006/math">
                    <m:r>
                      <a:rPr lang="hu-H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2800" dirty="0" smtClean="0"/>
                  <a:t>jóléti veszteség (HTV)</a:t>
                </a:r>
              </a:p>
              <a:p>
                <a:pPr marL="514350" indent="-51435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hu-HU" sz="2800" dirty="0" smtClean="0"/>
                  <a:t>De hosszú távon is realizálhat profitot</a:t>
                </a:r>
              </a:p>
            </p:txBody>
          </p:sp>
        </mc:Choice>
        <mc:Fallback xmlns="">
          <p:sp>
            <p:nvSpPr>
              <p:cNvPr id="5427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00213"/>
                <a:ext cx="8229600" cy="4425950"/>
              </a:xfrm>
              <a:blipFill rotWithShape="0">
                <a:blip r:embed="rId2"/>
                <a:stretch>
                  <a:fillRect l="-1556" t="-2479" r="-2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7"/>
          <p:cNvSpPr txBox="1">
            <a:spLocks noChangeArrowheads="1"/>
          </p:cNvSpPr>
          <p:nvPr/>
        </p:nvSpPr>
        <p:spPr bwMode="auto">
          <a:xfrm>
            <a:off x="2808288" y="6315075"/>
            <a:ext cx="33845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dirty="0">
                <a:latin typeface="Arial" panose="020B0604020202020204" pitchFamily="34" charset="0"/>
              </a:rPr>
              <a:t>Q*  MR     </a:t>
            </a:r>
            <a:r>
              <a:rPr lang="hu-HU" altLang="hu-HU" dirty="0" err="1">
                <a:latin typeface="Arial" panose="020B0604020202020204" pitchFamily="34" charset="0"/>
              </a:rPr>
              <a:t>MR</a:t>
            </a:r>
            <a:r>
              <a:rPr lang="hu-HU" altLang="hu-HU" dirty="0">
                <a:latin typeface="Arial" panose="020B0604020202020204" pitchFamily="34" charset="0"/>
              </a:rPr>
              <a:t>’   </a:t>
            </a:r>
            <a:r>
              <a:rPr lang="hu-HU" altLang="hu-HU" dirty="0" smtClean="0">
                <a:latin typeface="Arial" panose="020B0604020202020204" pitchFamily="34" charset="0"/>
              </a:rPr>
              <a:t>D	</a:t>
            </a:r>
            <a:r>
              <a:rPr lang="hu-HU" altLang="hu-HU" dirty="0">
                <a:latin typeface="Arial" panose="020B0604020202020204" pitchFamily="34" charset="0"/>
              </a:rPr>
              <a:t>	</a:t>
            </a:r>
            <a:r>
              <a:rPr lang="hu-HU" altLang="hu-HU" dirty="0" err="1">
                <a:latin typeface="Arial" panose="020B0604020202020204" pitchFamily="34" charset="0"/>
              </a:rPr>
              <a:t>D</a:t>
            </a:r>
            <a:r>
              <a:rPr lang="hu-HU" altLang="hu-HU" dirty="0">
                <a:latin typeface="Arial" panose="020B0604020202020204" pitchFamily="34" charset="0"/>
              </a:rPr>
              <a:t>’    </a:t>
            </a:r>
          </a:p>
        </p:txBody>
      </p:sp>
      <p:cxnSp>
        <p:nvCxnSpPr>
          <p:cNvPr id="3" name="Egyenes összekötő nyíllal 2"/>
          <p:cNvCxnSpPr/>
          <p:nvPr/>
        </p:nvCxnSpPr>
        <p:spPr>
          <a:xfrm>
            <a:off x="10548938" y="242093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	Kínálati függvény: Q(P)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00200"/>
            <a:ext cx="7488237" cy="3881438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NEM határozható meg</a:t>
            </a:r>
          </a:p>
          <a:p>
            <a:pPr eaLnBrk="1" hangingPunct="1"/>
            <a:r>
              <a:rPr lang="hu-HU" altLang="hu-HU" dirty="0" smtClean="0"/>
              <a:t>A keresleti függvénytől függően ugyanazon mennyiséget különböző áron értékesíthet</a:t>
            </a:r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 flipV="1">
            <a:off x="2411413" y="3933825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2411413" y="6308725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2411413" y="4149725"/>
            <a:ext cx="2160587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>
            <a:off x="2411413" y="4149725"/>
            <a:ext cx="1008062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 flipV="1">
            <a:off x="2555875" y="4221163"/>
            <a:ext cx="266382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7" name="Line 9"/>
          <p:cNvSpPr>
            <a:spLocks noChangeShapeType="1"/>
          </p:cNvSpPr>
          <p:nvPr/>
        </p:nvSpPr>
        <p:spPr bwMode="auto">
          <a:xfrm flipV="1">
            <a:off x="3059113" y="47974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8" name="Line 10"/>
          <p:cNvSpPr>
            <a:spLocks noChangeShapeType="1"/>
          </p:cNvSpPr>
          <p:nvPr/>
        </p:nvSpPr>
        <p:spPr bwMode="auto">
          <a:xfrm flipH="1">
            <a:off x="2484438" y="47244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2411413" y="4941888"/>
            <a:ext cx="3600450" cy="136683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50" name="Line 12"/>
          <p:cNvSpPr>
            <a:spLocks noChangeShapeType="1"/>
          </p:cNvSpPr>
          <p:nvPr/>
        </p:nvSpPr>
        <p:spPr bwMode="auto">
          <a:xfrm>
            <a:off x="2411413" y="4941888"/>
            <a:ext cx="1512887" cy="136683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51" name="Line 13"/>
          <p:cNvSpPr>
            <a:spLocks noChangeShapeType="1"/>
          </p:cNvSpPr>
          <p:nvPr/>
        </p:nvSpPr>
        <p:spPr bwMode="auto">
          <a:xfrm flipH="1">
            <a:off x="2484438" y="5229225"/>
            <a:ext cx="574675" cy="0"/>
          </a:xfrm>
          <a:prstGeom prst="line">
            <a:avLst/>
          </a:prstGeom>
          <a:noFill/>
          <a:ln w="38100">
            <a:solidFill>
              <a:srgbClr val="FF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692275" y="4005263"/>
            <a:ext cx="503238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latin typeface="Arial" panose="020B0604020202020204" pitchFamily="34" charset="0"/>
              </a:rPr>
              <a:t>Ár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>
                <a:latin typeface="Arial" panose="020B0604020202020204" pitchFamily="34" charset="0"/>
              </a:rPr>
              <a:t>P</a:t>
            </a:r>
            <a:r>
              <a:rPr lang="hu-HU" altLang="hu-HU" sz="1200">
                <a:latin typeface="Arial" panose="020B0604020202020204" pitchFamily="34" charset="0"/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endParaRPr lang="hu-HU" altLang="hu-HU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hu-HU" altLang="hu-HU">
                <a:latin typeface="Arial" panose="020B0604020202020204" pitchFamily="34" charset="0"/>
              </a:rPr>
              <a:t>P</a:t>
            </a:r>
            <a:r>
              <a:rPr lang="hu-HU" altLang="hu-HU" sz="1000">
                <a:latin typeface="Arial" panose="020B0604020202020204" pitchFamily="34" charset="0"/>
              </a:rPr>
              <a:t>2</a:t>
            </a:r>
            <a:endParaRPr lang="hu-HU" altLang="hu-HU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39953" name="Text Box 18"/>
          <p:cNvSpPr txBox="1">
            <a:spLocks noChangeArrowheads="1"/>
          </p:cNvSpPr>
          <p:nvPr/>
        </p:nvSpPr>
        <p:spPr bwMode="auto">
          <a:xfrm>
            <a:off x="4500563" y="4149725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latin typeface="Arial" panose="020B0604020202020204" pitchFamily="34" charset="0"/>
              </a:rPr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4237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Pozitív profit</a:t>
            </a:r>
          </a:p>
        </p:txBody>
      </p:sp>
      <p:sp>
        <p:nvSpPr>
          <p:cNvPr id="1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A monopólium profitja annál a kibocsátási szintnél maximális, ahol MR=MC!</a:t>
            </a:r>
          </a:p>
          <a:p>
            <a:pPr eaLnBrk="1" hangingPunct="1"/>
            <a:r>
              <a:rPr lang="hu-HU" sz="2800" smtClean="0"/>
              <a:t>A monopólium biztosan a kereslet rugalmas szakaszán termel!</a:t>
            </a:r>
          </a:p>
        </p:txBody>
      </p:sp>
      <p:graphicFrame>
        <p:nvGraphicFramePr>
          <p:cNvPr id="1041" name="Object 17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987550"/>
          <a:ext cx="4038600" cy="375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r:id="rId3" imgW="4326434" imgH="4015680" progId="">
                  <p:embed/>
                </p:oleObj>
              </mc:Choice>
              <mc:Fallback>
                <p:oleObj r:id="rId3" imgW="4326434" imgH="4015680" progId="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87550"/>
                        <a:ext cx="4038600" cy="375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Fedezeti helyzet</a:t>
            </a:r>
          </a:p>
        </p:txBody>
      </p:sp>
      <p:sp>
        <p:nvSpPr>
          <p:cNvPr id="2067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lehet AC minimumában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8" name="Rectangle 8"/>
              <p:cNvSpPr>
                <a:spLocks noGrp="1" noChangeArrowheads="1"/>
              </p:cNvSpPr>
              <p:nvPr>
                <p:ph type="body" sz="half" idx="2"/>
              </p:nvPr>
            </p:nvSpPr>
            <p:spPr>
              <a:xfrm>
                <a:off x="4648200" y="1268760"/>
                <a:ext cx="4038600" cy="4857403"/>
              </a:xfrm>
            </p:spPr>
            <p:txBody>
              <a:bodyPr/>
              <a:lstStyle/>
              <a:p>
                <a:pPr eaLnBrk="1" hangingPunct="1"/>
                <a:r>
                  <a:rPr lang="hu-HU" sz="2400" dirty="0" smtClean="0"/>
                  <a:t>A monopólium optimális profitja akkor nulla, ha a keresleti függvény és az AC érintik egymást. Csak érintési pont lehet!</a:t>
                </a:r>
              </a:p>
              <a:p>
                <a:pPr eaLnBrk="1" hangingPunct="1"/>
                <a:r>
                  <a:rPr lang="hu-HU" sz="2400" dirty="0" smtClean="0"/>
                  <a:t>Bizonyítás: 1. P=AC</a:t>
                </a:r>
              </a:p>
              <a:p>
                <a:pPr eaLnBrk="1" hangingPunct="1"/>
                <a:r>
                  <a:rPr lang="hu-HU" sz="2400" dirty="0" smtClean="0"/>
                  <a:t>2. AC’=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hu-HU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hu-HU" sz="2400" dirty="0" smtClean="0"/>
              </a:p>
              <a:p>
                <a:pPr eaLnBrk="1" hangingPunct="1"/>
                <a:r>
                  <a:rPr lang="hu-HU" sz="2400" dirty="0" smtClean="0"/>
                  <a:t>1. és 2. 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u-H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3. </m:t>
                    </m:r>
                    <m:r>
                      <a:rPr lang="hu-H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𝑀𝐶</m:t>
                    </m:r>
                    <m:r>
                      <a:rPr lang="hu-H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u-H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𝑀𝑅</m:t>
                    </m:r>
                  </m:oMath>
                </a14:m>
                <a:endParaRPr lang="hu-HU" sz="2400" dirty="0" smtClean="0"/>
              </a:p>
            </p:txBody>
          </p:sp>
        </mc:Choice>
        <mc:Fallback xmlns="">
          <p:sp>
            <p:nvSpPr>
              <p:cNvPr id="2068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648200" y="1268760"/>
                <a:ext cx="4038600" cy="4857403"/>
              </a:xfrm>
              <a:blipFill rotWithShape="0">
                <a:blip r:embed="rId3"/>
                <a:stretch>
                  <a:fillRect l="-2115" t="-10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65" name="Object 17"/>
          <p:cNvGraphicFramePr>
            <a:graphicFrameLocks noGrp="1" noChangeAspect="1"/>
          </p:cNvGraphicFramePr>
          <p:nvPr>
            <p:ph idx="4294967295"/>
          </p:nvPr>
        </p:nvGraphicFramePr>
        <p:xfrm>
          <a:off x="30163" y="1916113"/>
          <a:ext cx="4378325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r:id="rId4" imgW="4378226" imgH="4015680" progId="">
                  <p:embed/>
                </p:oleObj>
              </mc:Choice>
              <mc:Fallback>
                <p:oleObj r:id="rId4" imgW="4378226" imgH="4015680" progId="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3" y="1916113"/>
                        <a:ext cx="4378325" cy="401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Ismérvek</a:t>
            </a:r>
          </a:p>
        </p:txBody>
      </p:sp>
      <p:sp>
        <p:nvSpPr>
          <p:cNvPr id="2048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Szereplők száma</a:t>
            </a:r>
          </a:p>
          <a:p>
            <a:pPr eaLnBrk="1" hangingPunct="1"/>
            <a:r>
              <a:rPr lang="hu-HU" dirty="0" smtClean="0"/>
              <a:t>Termék jellege (Vannak-e preferenciák?)</a:t>
            </a:r>
          </a:p>
          <a:p>
            <a:pPr eaLnBrk="1" hangingPunct="1"/>
            <a:r>
              <a:rPr lang="hu-HU" dirty="0" smtClean="0"/>
              <a:t>A piac átláthatósága (informáltság)</a:t>
            </a:r>
          </a:p>
          <a:p>
            <a:pPr eaLnBrk="1" hangingPunct="1"/>
            <a:r>
              <a:rPr lang="hu-HU" dirty="0" smtClean="0"/>
              <a:t>A piac nyitottsága (be- és kilépés)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Üzemszüneti helyzet</a:t>
            </a:r>
          </a:p>
        </p:txBody>
      </p:sp>
      <p:sp>
        <p:nvSpPr>
          <p:cNvPr id="3091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Nem lehet AVC minimumában</a:t>
            </a:r>
          </a:p>
        </p:txBody>
      </p:sp>
      <p:sp>
        <p:nvSpPr>
          <p:cNvPr id="3092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557338"/>
            <a:ext cx="3827462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A monopólium üzemszüneti helyzete akkor alakul ki, ha az AVC függvény érinti a keresleti függvény. Ekkor a vállalat üzemszüneti helyzetbe kerül. Ez szintén nem egy előre meghatározható kibocsátási szintnél található, hanem függ a keresleti függvény elhelyezkedésétől.</a:t>
            </a:r>
          </a:p>
        </p:txBody>
      </p:sp>
      <p:graphicFrame>
        <p:nvGraphicFramePr>
          <p:cNvPr id="3089" name="Object 17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844675"/>
          <a:ext cx="5060950" cy="403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r:id="rId3" imgW="5060454" imgH="4037112" progId="">
                  <p:embed/>
                </p:oleObj>
              </mc:Choice>
              <mc:Fallback>
                <p:oleObj r:id="rId3" imgW="5060454" imgH="4037112" progId="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4675"/>
                        <a:ext cx="5060950" cy="403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Lehetséges helyzetek</a:t>
            </a:r>
          </a:p>
        </p:txBody>
      </p:sp>
      <p:graphicFrame>
        <p:nvGraphicFramePr>
          <p:cNvPr id="22561" name="Group 3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2188"/>
        </p:xfrm>
        <a:graphic>
          <a:graphicData uri="http://schemas.openxmlformats.org/drawingml/2006/table">
            <a:tbl>
              <a:tblPr/>
              <a:tblGrid>
                <a:gridCol w="2027238"/>
                <a:gridCol w="6202362"/>
              </a:tblGrid>
              <a:tr h="75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Profit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MR(q*)=MC(q*)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Pozitív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P(q*)&gt;AC(q*)&gt;AVC(q*)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Nulla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P(q*)=AC(q*)&gt;AVC(q*)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Negatív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AC(q*)&gt;P(q*)&gt;AVC(q*)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-FC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AC(q*)&gt;P(q*)=AVC(q*)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Nem termel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AC(q*)&gt;AVC(q*)&gt;P(q*)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pc="-10" dirty="0">
                <a:latin typeface="Times New Roman"/>
                <a:cs typeface="Times New Roman"/>
              </a:rPr>
              <a:t>A </a:t>
            </a:r>
            <a:r>
              <a:rPr lang="pt-BR" sz="3200" spc="-5" dirty="0">
                <a:latin typeface="Times New Roman"/>
                <a:cs typeface="Times New Roman"/>
              </a:rPr>
              <a:t>határbevétel </a:t>
            </a:r>
            <a:r>
              <a:rPr lang="pt-BR" sz="3200" spc="-10" dirty="0">
                <a:latin typeface="Times New Roman"/>
                <a:cs typeface="Times New Roman"/>
              </a:rPr>
              <a:t>és </a:t>
            </a:r>
            <a:r>
              <a:rPr lang="pt-BR" sz="3200" spc="-5" dirty="0">
                <a:latin typeface="Times New Roman"/>
                <a:cs typeface="Times New Roman"/>
              </a:rPr>
              <a:t>a monopolár kapcsolata – </a:t>
            </a:r>
            <a:r>
              <a:rPr lang="pt-BR" sz="3200" spc="-10" dirty="0" smtClean="0">
                <a:latin typeface="Times New Roman"/>
                <a:cs typeface="Times New Roman"/>
              </a:rPr>
              <a:t>a </a:t>
            </a:r>
            <a:r>
              <a:rPr lang="pt-BR" sz="3200" spc="-5" dirty="0">
                <a:latin typeface="Times New Roman"/>
                <a:cs typeface="Times New Roman"/>
              </a:rPr>
              <a:t>Amoroso-Robinson-összefüggés</a:t>
            </a:r>
            <a:endParaRPr lang="hu-H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TR=QP(Q), MR=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𝑇𝑅</m:t>
                        </m:r>
                      </m:num>
                      <m:den>
                        <m:r>
                          <a:rPr lang="hu-HU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hu-HU" dirty="0" smtClean="0"/>
                  <a:t>=P+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𝑑𝑄</m:t>
                        </m:r>
                      </m:den>
                    </m:f>
                  </m:oMath>
                </a14:m>
                <a:r>
                  <a:rPr lang="hu-HU" dirty="0" smtClean="0"/>
                  <a:t>Q=P(1+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)=P(1-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hu-HU" dirty="0" smtClean="0"/>
                  <a:t>)</a:t>
                </a:r>
              </a:p>
              <a:p>
                <a:r>
                  <a:rPr lang="hu-HU" b="1" dirty="0" smtClean="0"/>
                  <a:t>Ha </a:t>
                </a:r>
                <a14:m>
                  <m:oMath xmlns:m="http://schemas.openxmlformats.org/officeDocument/2006/math">
                    <m:r>
                      <a:rPr lang="hu-HU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𝜺</m:t>
                    </m:r>
                    <m:r>
                      <a:rPr lang="hu-HU" b="1" i="1">
                        <a:latin typeface="Cambria Math" panose="02040503050406030204" pitchFamily="18" charset="0"/>
                      </a:rPr>
                      <m:t>﷮</m:t>
                    </m:r>
                    <m:r>
                      <a:rPr lang="hu-HU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b="1" dirty="0" smtClean="0"/>
                  <a:t>nő csökken a monopolhatalom</a:t>
                </a:r>
              </a:p>
              <a:p>
                <a:r>
                  <a:rPr lang="hu-HU" dirty="0" err="1" smtClean="0"/>
                  <a:t>Lerner-tétel</a:t>
                </a:r>
                <a:r>
                  <a:rPr lang="hu-HU" dirty="0" smtClean="0"/>
                  <a:t>:P=MC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 dirty="0"/>
                          <m:t>1− </m:t>
                        </m:r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den>
                    </m:f>
                  </m:oMath>
                </a14:m>
                <a:r>
                  <a:rPr lang="hu-HU" dirty="0" smtClean="0"/>
                  <a:t> ahol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 dirty="0"/>
                          <m:t>1− </m:t>
                        </m:r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den>
                    </m:f>
                  </m:oMath>
                </a14:m>
                <a:r>
                  <a:rPr lang="hu-HU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</m:e>
                        </m:d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hu-HU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 smtClean="0"/>
                  <a:t>a haszonkulcs</a:t>
                </a:r>
              </a:p>
              <a:p>
                <a:r>
                  <a:rPr lang="hu-HU" dirty="0" err="1" smtClean="0"/>
                  <a:t>Lerner</a:t>
                </a:r>
                <a:r>
                  <a:rPr lang="hu-HU" dirty="0" smtClean="0"/>
                  <a:t> –index: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𝑀𝐶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4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268413"/>
            <a:ext cx="6653212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Szövegdoboz 1"/>
          <p:cNvSpPr txBox="1">
            <a:spLocks noChangeArrowheads="1"/>
          </p:cNvSpPr>
          <p:nvPr/>
        </p:nvSpPr>
        <p:spPr bwMode="auto">
          <a:xfrm>
            <a:off x="1116013" y="404813"/>
            <a:ext cx="60610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/>
              <a:t>Jóléti veszteség: holtteher veszteség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>
                <a:latin typeface="Palatino Linotype" pitchFamily="18" charset="0"/>
              </a:rPr>
              <a:t>A monopólium jóléti következménye</a:t>
            </a:r>
            <a:r>
              <a:rPr lang="hu-HU" sz="4000" dirty="0" smtClean="0"/>
              <a:t> </a:t>
            </a:r>
          </a:p>
        </p:txBody>
      </p:sp>
      <p:sp>
        <p:nvSpPr>
          <p:cNvPr id="56322" name="Line 3"/>
          <p:cNvSpPr>
            <a:spLocks noChangeShapeType="1"/>
          </p:cNvSpPr>
          <p:nvPr/>
        </p:nvSpPr>
        <p:spPr bwMode="auto">
          <a:xfrm>
            <a:off x="1258888" y="6453188"/>
            <a:ext cx="7197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7681913" y="6416675"/>
            <a:ext cx="128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mennyiség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579438" y="15890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ár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1835150" y="1916113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kereslet</a:t>
            </a:r>
          </a:p>
        </p:txBody>
      </p: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6121400" y="2132013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MC</a:t>
            </a:r>
          </a:p>
        </p:txBody>
      </p:sp>
      <p:sp>
        <p:nvSpPr>
          <p:cNvPr id="56328" name="AutoShape 9"/>
          <p:cNvSpPr>
            <a:spLocks noChangeArrowheads="1"/>
          </p:cNvSpPr>
          <p:nvPr/>
        </p:nvSpPr>
        <p:spPr bwMode="auto">
          <a:xfrm>
            <a:off x="1273175" y="1887538"/>
            <a:ext cx="2881313" cy="2160587"/>
          </a:xfrm>
          <a:prstGeom prst="rtTriangle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6329" name="AutoShape 10"/>
          <p:cNvSpPr>
            <a:spLocks noChangeArrowheads="1"/>
          </p:cNvSpPr>
          <p:nvPr/>
        </p:nvSpPr>
        <p:spPr bwMode="auto">
          <a:xfrm rot="5400000">
            <a:off x="1532732" y="3774281"/>
            <a:ext cx="2303462" cy="2822575"/>
          </a:xfrm>
          <a:prstGeom prst="rtTriangle">
            <a:avLst/>
          </a:prstGeom>
          <a:solidFill>
            <a:srgbClr val="FF66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5403" name="Text Box 11"/>
          <p:cNvSpPr txBox="1">
            <a:spLocks noChangeArrowheads="1"/>
          </p:cNvSpPr>
          <p:nvPr/>
        </p:nvSpPr>
        <p:spPr bwMode="auto">
          <a:xfrm>
            <a:off x="755650" y="3141663"/>
            <a:ext cx="4411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dirty="0">
                <a:latin typeface="Times New Roman" pitchFamily="18" charset="0"/>
                <a:cs typeface="Arial" charset="0"/>
              </a:rPr>
              <a:t>p</a:t>
            </a:r>
            <a:r>
              <a:rPr lang="hu-HU" sz="2000" dirty="0" smtClean="0">
                <a:latin typeface="Times New Roman" pitchFamily="18" charset="0"/>
                <a:cs typeface="Arial" charset="0"/>
              </a:rPr>
              <a:t>*</a:t>
            </a:r>
          </a:p>
          <a:p>
            <a:endParaRPr lang="hu-HU" sz="2000" baseline="-25000" dirty="0">
              <a:latin typeface="Times New Roman" pitchFamily="18" charset="0"/>
              <a:cs typeface="Arial" charset="0"/>
            </a:endParaRPr>
          </a:p>
          <a:p>
            <a:endParaRPr lang="hu-HU" sz="2000" baseline="-25000" dirty="0" smtClean="0">
              <a:latin typeface="Times New Roman" pitchFamily="18" charset="0"/>
              <a:cs typeface="Arial" charset="0"/>
            </a:endParaRPr>
          </a:p>
          <a:p>
            <a:r>
              <a:rPr lang="hu-HU" sz="2000" dirty="0" smtClean="0">
                <a:latin typeface="Times New Roman" pitchFamily="18" charset="0"/>
                <a:cs typeface="Arial" charset="0"/>
              </a:rPr>
              <a:t>pc</a:t>
            </a:r>
            <a:endParaRPr lang="hu-HU" sz="2000" baseline="-25000" dirty="0">
              <a:latin typeface="Times New Roman" pitchFamily="18" charset="0"/>
              <a:cs typeface="Arial" charset="0"/>
            </a:endParaRPr>
          </a:p>
          <a:p>
            <a:endParaRPr lang="hu-HU" sz="2000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15404" name="Text Box 12"/>
          <p:cNvSpPr txBox="1">
            <a:spLocks noChangeArrowheads="1"/>
          </p:cNvSpPr>
          <p:nvPr/>
        </p:nvSpPr>
        <p:spPr bwMode="auto">
          <a:xfrm>
            <a:off x="2987674" y="6577011"/>
            <a:ext cx="1944365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dirty="0">
                <a:latin typeface="Times New Roman" pitchFamily="18" charset="0"/>
                <a:cs typeface="Arial" charset="0"/>
              </a:rPr>
              <a:t>Q*            </a:t>
            </a:r>
            <a:r>
              <a:rPr lang="hu-HU" sz="2000" dirty="0" err="1" smtClean="0">
                <a:latin typeface="Times New Roman" pitchFamily="18" charset="0"/>
                <a:cs typeface="Arial" charset="0"/>
              </a:rPr>
              <a:t>Qc</a:t>
            </a:r>
            <a:endParaRPr lang="hu-HU" sz="2000" baseline="-25000" dirty="0">
              <a:latin typeface="Times New Roman" pitchFamily="18" charset="0"/>
              <a:cs typeface="Arial" charset="0"/>
            </a:endParaRPr>
          </a:p>
          <a:p>
            <a:endParaRPr lang="hu-HU" sz="2000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15405" name="Text Box 13"/>
          <p:cNvSpPr txBox="1">
            <a:spLocks noChangeArrowheads="1"/>
          </p:cNvSpPr>
          <p:nvPr/>
        </p:nvSpPr>
        <p:spPr bwMode="auto">
          <a:xfrm>
            <a:off x="3635375" y="5734050"/>
            <a:ext cx="179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FF9900"/>
                </a:solidFill>
                <a:latin typeface="Times New Roman" pitchFamily="18" charset="0"/>
                <a:cs typeface="Arial" charset="0"/>
              </a:rPr>
              <a:t>termelői többlet</a:t>
            </a:r>
          </a:p>
        </p:txBody>
      </p:sp>
      <p:sp>
        <p:nvSpPr>
          <p:cNvPr id="315406" name="Text Box 14"/>
          <p:cNvSpPr txBox="1">
            <a:spLocks noChangeArrowheads="1"/>
          </p:cNvSpPr>
          <p:nvPr/>
        </p:nvSpPr>
        <p:spPr bwMode="auto">
          <a:xfrm>
            <a:off x="4140200" y="1989138"/>
            <a:ext cx="200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fogyasztói többlet</a:t>
            </a:r>
          </a:p>
        </p:txBody>
      </p:sp>
      <p:sp>
        <p:nvSpPr>
          <p:cNvPr id="315407" name="Line 15"/>
          <p:cNvSpPr>
            <a:spLocks noChangeShapeType="1"/>
          </p:cNvSpPr>
          <p:nvPr/>
        </p:nvSpPr>
        <p:spPr bwMode="auto">
          <a:xfrm>
            <a:off x="3175000" y="4767263"/>
            <a:ext cx="0" cy="16906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08" name="Line 16"/>
          <p:cNvSpPr>
            <a:spLocks noChangeShapeType="1"/>
          </p:cNvSpPr>
          <p:nvPr/>
        </p:nvSpPr>
        <p:spPr bwMode="auto">
          <a:xfrm flipV="1">
            <a:off x="3175000" y="3284538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09" name="Line 17"/>
          <p:cNvSpPr>
            <a:spLocks noChangeShapeType="1"/>
          </p:cNvSpPr>
          <p:nvPr/>
        </p:nvSpPr>
        <p:spPr bwMode="auto">
          <a:xfrm flipH="1">
            <a:off x="1258888" y="3284538"/>
            <a:ext cx="19081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10" name="AutoShape 18"/>
          <p:cNvSpPr>
            <a:spLocks noChangeArrowheads="1"/>
          </p:cNvSpPr>
          <p:nvPr/>
        </p:nvSpPr>
        <p:spPr bwMode="auto">
          <a:xfrm>
            <a:off x="1258888" y="1830388"/>
            <a:ext cx="1873250" cy="1439862"/>
          </a:xfrm>
          <a:prstGeom prst="rtTriangle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5411" name="AutoShape 19"/>
          <p:cNvSpPr>
            <a:spLocks noChangeArrowheads="1"/>
          </p:cNvSpPr>
          <p:nvPr/>
        </p:nvSpPr>
        <p:spPr bwMode="auto">
          <a:xfrm rot="5400000">
            <a:off x="1439863" y="4616450"/>
            <a:ext cx="1511300" cy="1873250"/>
          </a:xfrm>
          <a:prstGeom prst="rtTriangle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5412" name="Rectangle 20"/>
          <p:cNvSpPr>
            <a:spLocks noChangeArrowheads="1"/>
          </p:cNvSpPr>
          <p:nvPr/>
        </p:nvSpPr>
        <p:spPr bwMode="auto">
          <a:xfrm>
            <a:off x="1273175" y="3300413"/>
            <a:ext cx="1889125" cy="154781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5413" name="Line 21"/>
          <p:cNvSpPr>
            <a:spLocks noChangeAspect="1" noChangeShapeType="1"/>
          </p:cNvSpPr>
          <p:nvPr/>
        </p:nvSpPr>
        <p:spPr bwMode="auto">
          <a:xfrm>
            <a:off x="1258888" y="1873250"/>
            <a:ext cx="3228975" cy="48625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41" name="Line 22"/>
          <p:cNvSpPr>
            <a:spLocks noChangeShapeType="1"/>
          </p:cNvSpPr>
          <p:nvPr/>
        </p:nvSpPr>
        <p:spPr bwMode="auto">
          <a:xfrm flipV="1">
            <a:off x="1273175" y="2449513"/>
            <a:ext cx="4824413" cy="38877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15" name="AutoShape 23"/>
          <p:cNvSpPr>
            <a:spLocks noChangeArrowheads="1"/>
          </p:cNvSpPr>
          <p:nvPr/>
        </p:nvSpPr>
        <p:spPr bwMode="auto">
          <a:xfrm rot="5400000">
            <a:off x="2922587" y="3565526"/>
            <a:ext cx="1470025" cy="965200"/>
          </a:xfrm>
          <a:prstGeom prst="triangle">
            <a:avLst>
              <a:gd name="adj" fmla="val 47269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6343" name="Line 24"/>
          <p:cNvSpPr>
            <a:spLocks noChangeAspect="1" noChangeShapeType="1"/>
          </p:cNvSpPr>
          <p:nvPr/>
        </p:nvSpPr>
        <p:spPr bwMode="auto">
          <a:xfrm>
            <a:off x="1258888" y="1844675"/>
            <a:ext cx="6118225" cy="46053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17" name="Line 25"/>
          <p:cNvSpPr>
            <a:spLocks noChangeShapeType="1"/>
          </p:cNvSpPr>
          <p:nvPr/>
        </p:nvSpPr>
        <p:spPr bwMode="auto">
          <a:xfrm flipV="1">
            <a:off x="1692275" y="2276475"/>
            <a:ext cx="2447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18" name="Line 26"/>
          <p:cNvSpPr>
            <a:spLocks noChangeShapeType="1"/>
          </p:cNvSpPr>
          <p:nvPr/>
        </p:nvSpPr>
        <p:spPr bwMode="auto">
          <a:xfrm>
            <a:off x="1979613" y="4868863"/>
            <a:ext cx="15843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19" name="Text Box 27"/>
          <p:cNvSpPr txBox="1">
            <a:spLocks noChangeArrowheads="1"/>
          </p:cNvSpPr>
          <p:nvPr/>
        </p:nvSpPr>
        <p:spPr bwMode="auto">
          <a:xfrm>
            <a:off x="6176963" y="3570288"/>
            <a:ext cx="213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holtteher-veszteség</a:t>
            </a:r>
          </a:p>
        </p:txBody>
      </p:sp>
      <p:sp>
        <p:nvSpPr>
          <p:cNvPr id="315420" name="Line 28"/>
          <p:cNvSpPr>
            <a:spLocks noChangeShapeType="1"/>
          </p:cNvSpPr>
          <p:nvPr/>
        </p:nvSpPr>
        <p:spPr bwMode="auto">
          <a:xfrm flipV="1">
            <a:off x="3779838" y="3789363"/>
            <a:ext cx="230505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48" name="Line 29"/>
          <p:cNvSpPr>
            <a:spLocks noChangeShapeType="1"/>
          </p:cNvSpPr>
          <p:nvPr/>
        </p:nvSpPr>
        <p:spPr bwMode="auto">
          <a:xfrm flipV="1">
            <a:off x="1258888" y="1412875"/>
            <a:ext cx="0" cy="5038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5422" name="Text Box 30"/>
          <p:cNvSpPr txBox="1">
            <a:spLocks noChangeArrowheads="1"/>
          </p:cNvSpPr>
          <p:nvPr/>
        </p:nvSpPr>
        <p:spPr bwMode="auto">
          <a:xfrm>
            <a:off x="4284663" y="602138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rgbClr val="00CC00"/>
                </a:solidFill>
                <a:latin typeface="Times New Roman" pitchFamily="18" charset="0"/>
                <a:cs typeface="Arial" charset="0"/>
              </a:rPr>
              <a:t>MR</a:t>
            </a: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 flipV="1">
            <a:off x="1271588" y="4025901"/>
            <a:ext cx="2868612" cy="5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4165601" y="4052095"/>
            <a:ext cx="39687" cy="2256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3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3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3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03" grpId="0"/>
      <p:bldP spid="315404" grpId="0"/>
      <p:bldP spid="315405" grpId="0"/>
      <p:bldP spid="315406" grpId="0"/>
      <p:bldP spid="315407" grpId="0" animBg="1"/>
      <p:bldP spid="315408" grpId="0" animBg="1"/>
      <p:bldP spid="315409" grpId="0" animBg="1"/>
      <p:bldP spid="315410" grpId="0" animBg="1"/>
      <p:bldP spid="315411" grpId="0" animBg="1"/>
      <p:bldP spid="315412" grpId="0" animBg="1"/>
      <p:bldP spid="315413" grpId="0" animBg="1"/>
      <p:bldP spid="315415" grpId="0" animBg="1"/>
      <p:bldP spid="315417" grpId="0" animBg="1"/>
      <p:bldP spid="315418" grpId="0" animBg="1"/>
      <p:bldP spid="315419" grpId="0"/>
      <p:bldP spid="315420" grpId="0" animBg="1"/>
      <p:bldP spid="315422" grpId="0"/>
      <p:bldP spid="31" grpId="0" animBg="1"/>
      <p:bldP spid="3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>
                <a:latin typeface="Palatino Linotype" pitchFamily="18" charset="0"/>
              </a:rPr>
              <a:t>A monopólium jóléti következménye</a:t>
            </a:r>
            <a:r>
              <a:rPr lang="hu-HU" sz="4000" dirty="0"/>
              <a:t>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valódi jóléti veszteség a HTV</a:t>
            </a:r>
          </a:p>
          <a:p>
            <a:r>
              <a:rPr lang="hu-HU" dirty="0" smtClean="0"/>
              <a:t>A fogyasztói többlet egy része profittá alakul</a:t>
            </a:r>
          </a:p>
          <a:p>
            <a:r>
              <a:rPr lang="hu-HU" dirty="0" smtClean="0"/>
              <a:t>A profit koncentrálódik – érv a monopólium mellett → Innováció</a:t>
            </a:r>
          </a:p>
          <a:p>
            <a:r>
              <a:rPr lang="hu-HU" dirty="0" smtClean="0"/>
              <a:t>Melyik a jobb?</a:t>
            </a:r>
          </a:p>
          <a:p>
            <a:r>
              <a:rPr lang="hu-HU" dirty="0" smtClean="0"/>
              <a:t>Szabadalmi védelem hossza?</a:t>
            </a:r>
          </a:p>
          <a:p>
            <a:r>
              <a:rPr lang="hu-HU" dirty="0" smtClean="0"/>
              <a:t>Technológiai érv → </a:t>
            </a:r>
            <a:r>
              <a:rPr lang="hu-HU" dirty="0"/>
              <a:t>T</a:t>
            </a:r>
            <a:r>
              <a:rPr lang="hu-HU" dirty="0" smtClean="0"/>
              <a:t>ermészetes monopólium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49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jönnek létre monopóliumok?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1. A technológiai előny</a:t>
            </a:r>
          </a:p>
          <a:p>
            <a:r>
              <a:rPr lang="hu-HU" dirty="0" smtClean="0"/>
              <a:t>Minimális hatékony méret (MES)</a:t>
            </a:r>
          </a:p>
          <a:p>
            <a:r>
              <a:rPr lang="hu-HU" dirty="0" smtClean="0"/>
              <a:t>Az a kibocsátási szint, ami kereslethez viszonyítva minimalizálja az átlagköltséget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39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4"/>
          <p:cNvSpPr>
            <a:spLocks noChangeShapeType="1"/>
          </p:cNvSpPr>
          <p:nvPr/>
        </p:nvSpPr>
        <p:spPr bwMode="auto">
          <a:xfrm flipV="1">
            <a:off x="395535" y="1274761"/>
            <a:ext cx="0" cy="409257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8" name="Line 5"/>
          <p:cNvSpPr>
            <a:spLocks noChangeShapeType="1"/>
          </p:cNvSpPr>
          <p:nvPr/>
        </p:nvSpPr>
        <p:spPr bwMode="auto">
          <a:xfrm flipV="1">
            <a:off x="395536" y="5301207"/>
            <a:ext cx="6264027" cy="6612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Arc 6"/>
          <p:cNvSpPr>
            <a:spLocks/>
          </p:cNvSpPr>
          <p:nvPr/>
        </p:nvSpPr>
        <p:spPr bwMode="auto">
          <a:xfrm flipH="1" flipV="1">
            <a:off x="1105531" y="2970143"/>
            <a:ext cx="2447925" cy="151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0" name="Arc 7"/>
          <p:cNvSpPr>
            <a:spLocks/>
          </p:cNvSpPr>
          <p:nvPr/>
        </p:nvSpPr>
        <p:spPr bwMode="auto">
          <a:xfrm flipV="1">
            <a:off x="3509367" y="2897118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2" name="Text Box 9"/>
          <p:cNvSpPr txBox="1">
            <a:spLocks noChangeArrowheads="1"/>
          </p:cNvSpPr>
          <p:nvPr/>
        </p:nvSpPr>
        <p:spPr bwMode="auto">
          <a:xfrm>
            <a:off x="5460240" y="2204864"/>
            <a:ext cx="14160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 smtClean="0"/>
              <a:t>LAC</a:t>
            </a:r>
            <a:r>
              <a:rPr lang="hu-HU" sz="2000" b="1" dirty="0"/>
              <a:t>2</a:t>
            </a:r>
          </a:p>
        </p:txBody>
      </p:sp>
      <p:sp>
        <p:nvSpPr>
          <p:cNvPr id="80904" name="Text Box 11"/>
          <p:cNvSpPr txBox="1">
            <a:spLocks noChangeArrowheads="1"/>
          </p:cNvSpPr>
          <p:nvPr/>
        </p:nvSpPr>
        <p:spPr bwMode="auto">
          <a:xfrm>
            <a:off x="179512" y="692697"/>
            <a:ext cx="2917576" cy="59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dirty="0" smtClean="0"/>
              <a:t>C</a:t>
            </a:r>
            <a:endParaRPr lang="hu-HU" sz="3200" dirty="0"/>
          </a:p>
        </p:txBody>
      </p:sp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6876256" y="5074947"/>
            <a:ext cx="24844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dirty="0" smtClean="0"/>
              <a:t>Q</a:t>
            </a:r>
            <a:endParaRPr lang="hu-HU" sz="3200" dirty="0"/>
          </a:p>
        </p:txBody>
      </p:sp>
      <p:cxnSp>
        <p:nvCxnSpPr>
          <p:cNvPr id="3" name="Egyenes összekötő 2"/>
          <p:cNvCxnSpPr/>
          <p:nvPr/>
        </p:nvCxnSpPr>
        <p:spPr>
          <a:xfrm>
            <a:off x="395535" y="2020600"/>
            <a:ext cx="5328593" cy="32806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Arc 6"/>
          <p:cNvSpPr>
            <a:spLocks/>
          </p:cNvSpPr>
          <p:nvPr/>
        </p:nvSpPr>
        <p:spPr bwMode="auto">
          <a:xfrm flipH="1" flipV="1">
            <a:off x="499709" y="3934073"/>
            <a:ext cx="624009" cy="489376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Arc 7"/>
          <p:cNvSpPr>
            <a:spLocks/>
          </p:cNvSpPr>
          <p:nvPr/>
        </p:nvSpPr>
        <p:spPr bwMode="auto">
          <a:xfrm flipV="1">
            <a:off x="1067580" y="3770827"/>
            <a:ext cx="379491" cy="65262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>
            <a:off x="395534" y="4462836"/>
            <a:ext cx="4032450" cy="1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-46597" y="4247510"/>
                <a:ext cx="6571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hu-H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597" y="4247510"/>
                <a:ext cx="657167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Egyenes összekötő 9"/>
          <p:cNvCxnSpPr>
            <a:stCxn id="14" idx="0"/>
          </p:cNvCxnSpPr>
          <p:nvPr/>
        </p:nvCxnSpPr>
        <p:spPr>
          <a:xfrm>
            <a:off x="1123718" y="4423449"/>
            <a:ext cx="0" cy="9438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>
            <a:stCxn id="80900" idx="0"/>
          </p:cNvCxnSpPr>
          <p:nvPr/>
        </p:nvCxnSpPr>
        <p:spPr>
          <a:xfrm>
            <a:off x="3509367" y="4481443"/>
            <a:ext cx="18182" cy="892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Szövegdoboz 15"/>
              <p:cNvSpPr txBox="1"/>
              <p:nvPr/>
            </p:nvSpPr>
            <p:spPr>
              <a:xfrm>
                <a:off x="352869" y="5348596"/>
                <a:ext cx="4142425" cy="537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1" i="1" smtClean="0">
                              <a:latin typeface="Cambria Math" panose="02040503050406030204" pitchFamily="18" charset="0"/>
                            </a:rPr>
                            <m:t>𝑴𝑬𝑺</m:t>
                          </m:r>
                        </m:e>
                        <m:sub>
                          <m:r>
                            <a:rPr lang="hu-HU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hu-HU" sz="2800" b="1" i="1" smtClean="0">
                              <a:latin typeface="Cambria Math" panose="02040503050406030204" pitchFamily="18" charset="0"/>
                            </a:rPr>
                            <m:t>                    </m:t>
                          </m:r>
                        </m:sub>
                      </m:sSub>
                      <m:sSub>
                        <m:sSubPr>
                          <m:ctrlPr>
                            <a:rPr lang="hu-H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1" i="1" smtClean="0">
                              <a:latin typeface="Cambria Math" panose="02040503050406030204" pitchFamily="18" charset="0"/>
                            </a:rPr>
                            <m:t>𝑴𝑬𝑺</m:t>
                          </m:r>
                        </m:e>
                        <m:sub>
                          <m:r>
                            <a:rPr lang="hu-HU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u-HU" sz="2800" b="1" dirty="0"/>
              </a:p>
            </p:txBody>
          </p:sp>
        </mc:Choice>
        <mc:Fallback xmlns="">
          <p:sp>
            <p:nvSpPr>
              <p:cNvPr id="16" name="Szövegdoboz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69" y="5348596"/>
                <a:ext cx="4142425" cy="5379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zövegdoboz 16"/>
          <p:cNvSpPr txBox="1"/>
          <p:nvPr/>
        </p:nvSpPr>
        <p:spPr>
          <a:xfrm>
            <a:off x="1257325" y="3425018"/>
            <a:ext cx="11705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LAC</a:t>
            </a:r>
            <a:r>
              <a:rPr lang="hu-HU" sz="2000" b="1" dirty="0" smtClean="0"/>
              <a:t>1</a:t>
            </a:r>
            <a:endParaRPr lang="hu-HU" sz="20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4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4"/>
          <p:cNvSpPr>
            <a:spLocks noChangeShapeType="1"/>
          </p:cNvSpPr>
          <p:nvPr/>
        </p:nvSpPr>
        <p:spPr bwMode="auto">
          <a:xfrm flipV="1">
            <a:off x="683568" y="188639"/>
            <a:ext cx="8722" cy="45372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8" name="Line 5"/>
          <p:cNvSpPr>
            <a:spLocks noChangeShapeType="1"/>
          </p:cNvSpPr>
          <p:nvPr/>
        </p:nvSpPr>
        <p:spPr bwMode="auto">
          <a:xfrm>
            <a:off x="692290" y="4725889"/>
            <a:ext cx="748011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Arc 6"/>
          <p:cNvSpPr>
            <a:spLocks/>
          </p:cNvSpPr>
          <p:nvPr/>
        </p:nvSpPr>
        <p:spPr bwMode="auto">
          <a:xfrm flipH="1" flipV="1">
            <a:off x="2522833" y="2367645"/>
            <a:ext cx="2447925" cy="151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0" name="Arc 7"/>
          <p:cNvSpPr>
            <a:spLocks/>
          </p:cNvSpPr>
          <p:nvPr/>
        </p:nvSpPr>
        <p:spPr bwMode="auto">
          <a:xfrm flipV="1">
            <a:off x="4958603" y="2292948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2" name="Text Box 9"/>
          <p:cNvSpPr txBox="1">
            <a:spLocks noChangeArrowheads="1"/>
          </p:cNvSpPr>
          <p:nvPr/>
        </p:nvSpPr>
        <p:spPr bwMode="auto">
          <a:xfrm>
            <a:off x="7164388" y="1988840"/>
            <a:ext cx="1584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 smtClean="0"/>
              <a:t>LAC</a:t>
            </a:r>
            <a:endParaRPr lang="hu-HU" sz="2000" b="1" dirty="0"/>
          </a:p>
        </p:txBody>
      </p:sp>
      <p:sp>
        <p:nvSpPr>
          <p:cNvPr id="80903" name="Text Box 10"/>
          <p:cNvSpPr txBox="1">
            <a:spLocks noChangeArrowheads="1"/>
          </p:cNvSpPr>
          <p:nvPr/>
        </p:nvSpPr>
        <p:spPr bwMode="auto">
          <a:xfrm>
            <a:off x="5276809" y="1949563"/>
            <a:ext cx="1588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 smtClean="0"/>
              <a:t>LMC</a:t>
            </a:r>
            <a:endParaRPr lang="hu-HU" sz="2000" b="1" dirty="0"/>
          </a:p>
        </p:txBody>
      </p:sp>
      <p:sp>
        <p:nvSpPr>
          <p:cNvPr id="80904" name="Text Box 11"/>
          <p:cNvSpPr txBox="1">
            <a:spLocks noChangeArrowheads="1"/>
          </p:cNvSpPr>
          <p:nvPr/>
        </p:nvSpPr>
        <p:spPr bwMode="auto">
          <a:xfrm>
            <a:off x="107505" y="836712"/>
            <a:ext cx="10801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dirty="0" smtClean="0"/>
              <a:t>C</a:t>
            </a:r>
            <a:endParaRPr lang="hu-HU" sz="4000" dirty="0"/>
          </a:p>
        </p:txBody>
      </p:sp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8028384" y="4727457"/>
            <a:ext cx="24844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400" b="1" dirty="0" smtClean="0"/>
              <a:t>Q</a:t>
            </a:r>
            <a:endParaRPr lang="hu-HU" sz="4400" b="1" dirty="0"/>
          </a:p>
        </p:txBody>
      </p:sp>
      <p:sp>
        <p:nvSpPr>
          <p:cNvPr id="11" name="Arc 6"/>
          <p:cNvSpPr>
            <a:spLocks/>
          </p:cNvSpPr>
          <p:nvPr/>
        </p:nvSpPr>
        <p:spPr bwMode="auto">
          <a:xfrm flipH="1" flipV="1">
            <a:off x="867957" y="1988840"/>
            <a:ext cx="3199987" cy="216024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Arc 7"/>
          <p:cNvSpPr>
            <a:spLocks/>
          </p:cNvSpPr>
          <p:nvPr/>
        </p:nvSpPr>
        <p:spPr bwMode="auto">
          <a:xfrm flipV="1">
            <a:off x="4011534" y="2553209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2282818" y="1412776"/>
            <a:ext cx="2673118" cy="31380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3599446" y="1163491"/>
            <a:ext cx="2673118" cy="31380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5255151" y="3877273"/>
            <a:ext cx="33813" cy="922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4932776" y="4846263"/>
                <a:ext cx="7491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hu-H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776" y="4846263"/>
                <a:ext cx="749179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1268352" y="664923"/>
                <a:ext cx="29522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352" y="664923"/>
                <a:ext cx="2952287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919647" y="5224458"/>
                <a:ext cx="552456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3200" dirty="0" smtClean="0"/>
                  <a:t> „erős”,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3200" dirty="0" smtClean="0"/>
                  <a:t> „gyenge”</a:t>
                </a:r>
              </a:p>
              <a:p>
                <a:r>
                  <a:rPr lang="hu-HU" sz="3200" dirty="0" smtClean="0"/>
                  <a:t>természetes monopólium</a:t>
                </a:r>
                <a:endParaRPr lang="hu-HU" sz="3200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47" y="5224458"/>
                <a:ext cx="5524561" cy="1077218"/>
              </a:xfrm>
              <a:prstGeom prst="rect">
                <a:avLst/>
              </a:prstGeom>
              <a:blipFill rotWithShape="0">
                <a:blip r:embed="rId4"/>
                <a:stretch>
                  <a:fillRect l="-2870" t="-7345" b="-1751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zövegdoboz 8"/>
          <p:cNvSpPr txBox="1"/>
          <p:nvPr/>
        </p:nvSpPr>
        <p:spPr>
          <a:xfrm>
            <a:off x="1909110" y="165969"/>
            <a:ext cx="5210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Természetes monopólium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20086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4"/>
          <p:cNvSpPr>
            <a:spLocks noChangeShapeType="1"/>
          </p:cNvSpPr>
          <p:nvPr/>
        </p:nvSpPr>
        <p:spPr bwMode="auto">
          <a:xfrm flipV="1">
            <a:off x="683568" y="188639"/>
            <a:ext cx="8722" cy="45372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8" name="Line 5"/>
          <p:cNvSpPr>
            <a:spLocks noChangeShapeType="1"/>
          </p:cNvSpPr>
          <p:nvPr/>
        </p:nvSpPr>
        <p:spPr bwMode="auto">
          <a:xfrm>
            <a:off x="692290" y="4725889"/>
            <a:ext cx="748011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Arc 6"/>
          <p:cNvSpPr>
            <a:spLocks/>
          </p:cNvSpPr>
          <p:nvPr/>
        </p:nvSpPr>
        <p:spPr bwMode="auto">
          <a:xfrm flipH="1" flipV="1">
            <a:off x="2093553" y="2519127"/>
            <a:ext cx="2447925" cy="151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0" name="Arc 7"/>
          <p:cNvSpPr>
            <a:spLocks/>
          </p:cNvSpPr>
          <p:nvPr/>
        </p:nvSpPr>
        <p:spPr bwMode="auto">
          <a:xfrm flipV="1">
            <a:off x="4541478" y="2437586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2" name="Text Box 9"/>
          <p:cNvSpPr txBox="1">
            <a:spLocks noChangeArrowheads="1"/>
          </p:cNvSpPr>
          <p:nvPr/>
        </p:nvSpPr>
        <p:spPr bwMode="auto">
          <a:xfrm>
            <a:off x="7164388" y="1988840"/>
            <a:ext cx="1584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 smtClean="0"/>
              <a:t>LAC</a:t>
            </a:r>
            <a:endParaRPr lang="hu-HU" sz="2000" b="1" dirty="0"/>
          </a:p>
        </p:txBody>
      </p:sp>
      <p:sp>
        <p:nvSpPr>
          <p:cNvPr id="80903" name="Text Box 10"/>
          <p:cNvSpPr txBox="1">
            <a:spLocks noChangeArrowheads="1"/>
          </p:cNvSpPr>
          <p:nvPr/>
        </p:nvSpPr>
        <p:spPr bwMode="auto">
          <a:xfrm>
            <a:off x="5276809" y="1949563"/>
            <a:ext cx="1588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 smtClean="0"/>
              <a:t>LMC</a:t>
            </a:r>
            <a:endParaRPr lang="hu-HU" sz="2000" b="1" dirty="0"/>
          </a:p>
        </p:txBody>
      </p:sp>
      <p:sp>
        <p:nvSpPr>
          <p:cNvPr id="80904" name="Text Box 11"/>
          <p:cNvSpPr txBox="1">
            <a:spLocks noChangeArrowheads="1"/>
          </p:cNvSpPr>
          <p:nvPr/>
        </p:nvSpPr>
        <p:spPr bwMode="auto">
          <a:xfrm>
            <a:off x="107505" y="836712"/>
            <a:ext cx="10801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dirty="0" smtClean="0"/>
              <a:t>C</a:t>
            </a:r>
            <a:endParaRPr lang="hu-HU" sz="4000" dirty="0"/>
          </a:p>
        </p:txBody>
      </p:sp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8028384" y="4727457"/>
            <a:ext cx="24844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400" b="1" dirty="0" smtClean="0"/>
              <a:t>Q</a:t>
            </a:r>
            <a:endParaRPr lang="hu-HU" sz="4400" b="1" dirty="0"/>
          </a:p>
        </p:txBody>
      </p:sp>
      <p:sp>
        <p:nvSpPr>
          <p:cNvPr id="11" name="Arc 6"/>
          <p:cNvSpPr>
            <a:spLocks/>
          </p:cNvSpPr>
          <p:nvPr/>
        </p:nvSpPr>
        <p:spPr bwMode="auto">
          <a:xfrm flipH="1" flipV="1">
            <a:off x="811547" y="2027936"/>
            <a:ext cx="3199987" cy="216024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Arc 7"/>
          <p:cNvSpPr>
            <a:spLocks/>
          </p:cNvSpPr>
          <p:nvPr/>
        </p:nvSpPr>
        <p:spPr bwMode="auto">
          <a:xfrm flipV="1">
            <a:off x="3991128" y="2598687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2"/>
          <p:cNvCxnSpPr/>
          <p:nvPr/>
        </p:nvCxnSpPr>
        <p:spPr>
          <a:xfrm>
            <a:off x="1204843" y="1587799"/>
            <a:ext cx="2673118" cy="31380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5255151" y="3877273"/>
            <a:ext cx="33813" cy="922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4932776" y="4846263"/>
                <a:ext cx="7491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hu-H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776" y="4846263"/>
                <a:ext cx="749179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825026" y="739183"/>
                <a:ext cx="339561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26" y="739183"/>
                <a:ext cx="3395614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/>
          <p:cNvSpPr txBox="1"/>
          <p:nvPr/>
        </p:nvSpPr>
        <p:spPr>
          <a:xfrm>
            <a:off x="919647" y="5224458"/>
            <a:ext cx="5524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Határköltség, vagy átlagköltség bázisú ár?</a:t>
            </a:r>
          </a:p>
        </p:txBody>
      </p:sp>
      <p:cxnSp>
        <p:nvCxnSpPr>
          <p:cNvPr id="4" name="Egyenes összekötő 3"/>
          <p:cNvCxnSpPr/>
          <p:nvPr/>
        </p:nvCxnSpPr>
        <p:spPr>
          <a:xfrm flipH="1">
            <a:off x="683568" y="3717032"/>
            <a:ext cx="2376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701012" y="4183012"/>
            <a:ext cx="26535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-67034" y="3515510"/>
                <a:ext cx="9866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hu-HU" sz="24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</m:sub>
                      </m:sSub>
                    </m:oMath>
                  </m:oMathPara>
                </a14:m>
                <a:endParaRPr lang="hu-HU" sz="2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hu-HU" sz="2400" b="1" i="1" smtClean="0">
                              <a:latin typeface="Cambria Math" panose="02040503050406030204" pitchFamily="18" charset="0"/>
                            </a:rPr>
                            <m:t>𝑴𝑪</m:t>
                          </m:r>
                        </m:sub>
                      </m:sSub>
                    </m:oMath>
                  </m:oMathPara>
                </a14:m>
                <a:endParaRPr lang="hu-HU" sz="2400" b="1" dirty="0"/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7034" y="3515510"/>
                <a:ext cx="986682" cy="830997"/>
              </a:xfrm>
              <a:prstGeom prst="rect">
                <a:avLst/>
              </a:prstGeom>
              <a:blipFill rotWithShape="0">
                <a:blip r:embed="rId4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2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1176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506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Piaci szerkezetek főbb típusai</a:t>
            </a:r>
            <a:br>
              <a:rPr lang="hu-HU" dirty="0" smtClean="0"/>
            </a:br>
            <a:r>
              <a:rPr lang="hu-HU" dirty="0" smtClean="0"/>
              <a:t>(+ az informáltság)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hu-HU" sz="2400" b="1" smtClean="0">
                <a:latin typeface="Garamond" pitchFamily="18" charset="0"/>
              </a:rPr>
              <a:t>	</a:t>
            </a:r>
            <a:endParaRPr lang="hu-HU" b="1" smtClean="0">
              <a:latin typeface="Garamond" pitchFamily="18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042988" y="4437063"/>
            <a:ext cx="24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b="1">
                <a:latin typeface="Garamond" pitchFamily="18" charset="0"/>
              </a:rPr>
              <a:t>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63938" y="4941888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sz="2000" b="1">
              <a:latin typeface="Garamond" pitchFamily="18" charset="0"/>
            </a:endParaRPr>
          </a:p>
          <a:p>
            <a:endParaRPr lang="hu-HU" sz="2000" b="1">
              <a:latin typeface="Garamond" pitchFamily="18" charset="0"/>
            </a:endParaRPr>
          </a:p>
        </p:txBody>
      </p:sp>
      <p:graphicFrame>
        <p:nvGraphicFramePr>
          <p:cNvPr id="13357" name="Group 45"/>
          <p:cNvGraphicFramePr>
            <a:graphicFrameLocks noGrp="1"/>
          </p:cNvGraphicFramePr>
          <p:nvPr>
            <p:ph sz="half" idx="2"/>
          </p:nvPr>
        </p:nvGraphicFramePr>
        <p:xfrm>
          <a:off x="971550" y="1981200"/>
          <a:ext cx="7715250" cy="3886201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  <a:gridCol w="154305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Tökéletes verseny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Monopolisztikus verseny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Oligopólium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Tiszta monopólium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Szereplők száma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néhány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Termék jellege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Homogén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differenciált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Homogén vagy differenciált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Be- és kilépés lehetősége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szabad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szabad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Belépési korlátok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Belépési korlátok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Árelfogadó vagy ármeghatározó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árelfogadó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ármeghatározó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ármeghatározó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Ármeghatározó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Miért jönnek létre monopóliumok?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b="1" dirty="0" smtClean="0"/>
              <a:t>Természeti</a:t>
            </a:r>
            <a:r>
              <a:rPr lang="hu-HU" dirty="0" smtClean="0"/>
              <a:t> </a:t>
            </a:r>
            <a:r>
              <a:rPr lang="hu-HU" dirty="0"/>
              <a:t>monopólium (természeti erőforrások kizárólagos birtoklása, </a:t>
            </a:r>
            <a:r>
              <a:rPr lang="hu-HU" dirty="0" smtClean="0"/>
              <a:t>vagy nagy fixköltségeket </a:t>
            </a:r>
            <a:r>
              <a:rPr lang="hu-HU" dirty="0"/>
              <a:t>igénylő termelés – közlekedés, stb</a:t>
            </a:r>
            <a:r>
              <a:rPr lang="hu-HU" dirty="0" smtClean="0"/>
              <a:t>.)</a:t>
            </a:r>
          </a:p>
          <a:p>
            <a:r>
              <a:rPr lang="hu-HU" dirty="0" smtClean="0"/>
              <a:t>3. Termékek </a:t>
            </a:r>
            <a:r>
              <a:rPr lang="hu-HU" dirty="0"/>
              <a:t>alacsony </a:t>
            </a:r>
            <a:r>
              <a:rPr lang="hu-HU" dirty="0" smtClean="0"/>
              <a:t>helyettesíthetősége</a:t>
            </a:r>
          </a:p>
          <a:p>
            <a:r>
              <a:rPr lang="hu-HU" dirty="0" smtClean="0"/>
              <a:t>4. </a:t>
            </a:r>
            <a:r>
              <a:rPr lang="hu-HU" dirty="0"/>
              <a:t>B</a:t>
            </a:r>
            <a:r>
              <a:rPr lang="hu-HU" dirty="0" smtClean="0"/>
              <a:t>elépési </a:t>
            </a:r>
            <a:r>
              <a:rPr lang="hu-HU" dirty="0"/>
              <a:t>korlátok </a:t>
            </a:r>
            <a:r>
              <a:rPr lang="hu-HU" dirty="0" smtClean="0"/>
              <a:t>(szabadalom, védelem)</a:t>
            </a:r>
            <a:endParaRPr lang="hu-HU" dirty="0"/>
          </a:p>
          <a:p>
            <a:r>
              <a:rPr lang="hu-HU" dirty="0" smtClean="0"/>
              <a:t>5. Megegyezések </a:t>
            </a:r>
            <a:r>
              <a:rPr lang="hu-HU" dirty="0"/>
              <a:t>(kartell – </a:t>
            </a:r>
            <a:r>
              <a:rPr lang="hu-HU" dirty="0" smtClean="0"/>
              <a:t>általában nem engedélyezett</a:t>
            </a:r>
            <a:r>
              <a:rPr lang="hu-HU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8772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Példa 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sz="2800" smtClean="0"/>
              <a:t>Egy monopólium termékének piacán a keresleti görbe egyenlete:Q=500-0,5P. A monopólium teljes költségfüggvénye TC=1,5Q</a:t>
            </a:r>
            <a:r>
              <a:rPr lang="hu-HU" sz="2800" baseline="30000" smtClean="0"/>
              <a:t>2</a:t>
            </a:r>
            <a:r>
              <a:rPr lang="hu-HU" sz="2800" smtClean="0"/>
              <a:t>+160Q+20 000.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hu-HU" sz="2800" smtClean="0"/>
              <a:t>Milyen áron értékesíti a monopólium a termékét, és mennyi lesz az iparági termelés?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hu-HU" sz="2800" smtClean="0"/>
              <a:t>Ha ugyanebben az iparágban tökéletes verseny lenne (azonos keresleti és költségviszonyok mellett), mennyi lenne a piaci ár és a termelés mennyisége?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hu-HU" sz="2800" smtClean="0"/>
              <a:t>Mekkora monopólium esetén a fogyasztói többlet és a holtteher veszteség?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a. Monopólium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MC=3Q+160</a:t>
            </a:r>
          </a:p>
          <a:p>
            <a:pPr eaLnBrk="1" hangingPunct="1"/>
            <a:r>
              <a:rPr lang="hu-HU" smtClean="0"/>
              <a:t>MR=1000-4Q</a:t>
            </a:r>
          </a:p>
          <a:p>
            <a:pPr eaLnBrk="1" hangingPunct="1"/>
            <a:r>
              <a:rPr lang="hu-HU" smtClean="0"/>
              <a:t>MR=MC</a:t>
            </a:r>
          </a:p>
          <a:p>
            <a:pPr eaLnBrk="1" hangingPunct="1"/>
            <a:r>
              <a:rPr lang="hu-HU" smtClean="0"/>
              <a:t>3Q+160=1000-4Q</a:t>
            </a:r>
          </a:p>
          <a:p>
            <a:pPr eaLnBrk="1" hangingPunct="1"/>
            <a:r>
              <a:rPr lang="hu-HU" smtClean="0"/>
              <a:t>Q=120</a:t>
            </a:r>
          </a:p>
          <a:p>
            <a:pPr eaLnBrk="1" hangingPunct="1"/>
            <a:r>
              <a:rPr lang="hu-HU" smtClean="0"/>
              <a:t>P=760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b. Tökéletes verseny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Akkor MC lenne az iparág kínálati függvénye: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P=3Q+160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Kereslet kínálat egyensúlya: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3Q+160=1000-2Q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Q=168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P=664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smtClean="0"/>
              <a:t>c. Mekkora monopólium esetén a fogyasztói többlet és a holtteher veszteség?</a:t>
            </a:r>
          </a:p>
        </p:txBody>
      </p:sp>
      <p:sp>
        <p:nvSpPr>
          <p:cNvPr id="6164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Fogyasztói többlet:</a:t>
            </a:r>
          </a:p>
          <a:p>
            <a:pPr eaLnBrk="1" hangingPunct="1"/>
            <a:r>
              <a:rPr lang="hu-HU" sz="2800" smtClean="0"/>
              <a:t>(1000-760)120/2=14400</a:t>
            </a:r>
          </a:p>
          <a:p>
            <a:pPr eaLnBrk="1" hangingPunct="1"/>
            <a:r>
              <a:rPr lang="hu-HU" sz="2800" smtClean="0"/>
              <a:t>Holtteher veszteség:</a:t>
            </a:r>
          </a:p>
          <a:p>
            <a:pPr eaLnBrk="1" hangingPunct="1"/>
            <a:r>
              <a:rPr lang="hu-HU" sz="2800" smtClean="0"/>
              <a:t>(760-520)48/2=5760</a:t>
            </a:r>
          </a:p>
        </p:txBody>
      </p:sp>
      <p:graphicFrame>
        <p:nvGraphicFramePr>
          <p:cNvPr id="6162" name="Object 1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817614"/>
              </p:ext>
            </p:extLst>
          </p:nvPr>
        </p:nvGraphicFramePr>
        <p:xfrm>
          <a:off x="284754" y="1420813"/>
          <a:ext cx="6372225" cy="522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r:id="rId3" imgW="3837087" imgH="3148608" progId="">
                  <p:embed/>
                </p:oleObj>
              </mc:Choice>
              <mc:Fallback>
                <p:oleObj r:id="rId3" imgW="3837087" imgH="3148608" progId="">
                  <p:embed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54" y="1420813"/>
                        <a:ext cx="6372225" cy="522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kompetitív piac</a:t>
            </a:r>
          </a:p>
        </p:txBody>
      </p:sp>
      <p:sp>
        <p:nvSpPr>
          <p:cNvPr id="2253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kompetitív piac jellemzői: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hu-HU" dirty="0" smtClean="0"/>
              <a:t>A piac sok kis eladóból és sok kis vevőből áll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hu-HU" dirty="0"/>
              <a:t>A termékek homogenitása 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hu-HU" dirty="0"/>
              <a:t>A vevők és az eladók tökéletesen informáltak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hu-HU" dirty="0" smtClean="0"/>
              <a:t>A piacra való be- és kilépés szabad</a:t>
            </a:r>
          </a:p>
          <a:p>
            <a:pPr lvl="1" eaLnBrk="1" hangingPunct="1"/>
            <a:r>
              <a:rPr lang="hu-HU" b="1" dirty="0" smtClean="0"/>
              <a:t>Következmény (1-3):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hu-HU" dirty="0" smtClean="0"/>
              <a:t>Az egyes vállalat árelfogadó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hu-HU" dirty="0" smtClean="0"/>
              <a:t>Érvényesül az árazonosság elve (</a:t>
            </a:r>
            <a:r>
              <a:rPr lang="hu-HU" dirty="0" err="1" smtClean="0"/>
              <a:t>Jevons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Specifikuma</a:t>
            </a:r>
          </a:p>
        </p:txBody>
      </p:sp>
      <p:sp>
        <p:nvSpPr>
          <p:cNvPr id="2355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Tökéletes verseny esetén:</a:t>
            </a:r>
          </a:p>
          <a:p>
            <a:pPr eaLnBrk="1" hangingPunct="1">
              <a:buFontTx/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4400" b="1" dirty="0" smtClean="0">
                <a:latin typeface="Times New Roman" pitchFamily="18" charset="0"/>
                <a:cs typeface="Times New Roman" pitchFamily="18" charset="0"/>
              </a:rPr>
              <a:t>MR = P			MC=P</a:t>
            </a:r>
          </a:p>
          <a:p>
            <a:pPr eaLnBrk="1" hangingPunct="1">
              <a:buFontTx/>
              <a:buNone/>
            </a:pPr>
            <a:endParaRPr lang="hu-HU" b="1" dirty="0" smtClean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MR(q) = 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dTR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d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P(q) * 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eaLnBrk="1" hangingPunct="1">
              <a:buFontTx/>
              <a:buNone/>
            </a:pP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+ q* 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endParaRPr lang="hu-H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Mivel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= 0, így MR = P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hu-HU" dirty="0" smtClean="0"/>
          </a:p>
        </p:txBody>
      </p:sp>
      <p:sp>
        <p:nvSpPr>
          <p:cNvPr id="2" name="Jobbra nyíl 1"/>
          <p:cNvSpPr/>
          <p:nvPr/>
        </p:nvSpPr>
        <p:spPr>
          <a:xfrm>
            <a:off x="3275856" y="23488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550" y="1557338"/>
            <a:ext cx="7116763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Szövegdoboz 1"/>
          <p:cNvSpPr txBox="1">
            <a:spLocks noChangeArrowheads="1"/>
          </p:cNvSpPr>
          <p:nvPr/>
        </p:nvSpPr>
        <p:spPr bwMode="auto">
          <a:xfrm>
            <a:off x="395288" y="620713"/>
            <a:ext cx="84899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 dirty="0"/>
              <a:t>Tökéletes verseny: Iparág és egyes </a:t>
            </a:r>
            <a:r>
              <a:rPr lang="hu-HU" sz="3200" dirty="0" smtClean="0"/>
              <a:t>vállalat</a:t>
            </a:r>
          </a:p>
          <a:p>
            <a:r>
              <a:rPr lang="hu-HU" sz="3200" dirty="0" smtClean="0"/>
              <a:t>- </a:t>
            </a:r>
            <a:r>
              <a:rPr lang="hu-HU" sz="3200" smtClean="0"/>
              <a:t>Pozitív profit</a:t>
            </a:r>
            <a:endParaRPr lang="hu-H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1412875"/>
            <a:ext cx="76850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Szövegdoboz 1"/>
          <p:cNvSpPr txBox="1">
            <a:spLocks noChangeArrowheads="1"/>
          </p:cNvSpPr>
          <p:nvPr/>
        </p:nvSpPr>
        <p:spPr bwMode="auto">
          <a:xfrm>
            <a:off x="271463" y="476250"/>
            <a:ext cx="8548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 b="1" dirty="0"/>
              <a:t>AVC &lt; P</a:t>
            </a:r>
            <a:r>
              <a:rPr lang="hu-HU" b="1" dirty="0"/>
              <a:t>2</a:t>
            </a:r>
            <a:r>
              <a:rPr lang="hu-HU" sz="2400" b="1" dirty="0"/>
              <a:t> &lt; AC </a:t>
            </a:r>
            <a:r>
              <a:rPr lang="hu-HU" sz="2400" dirty="0"/>
              <a:t>→ TR &lt; TC → </a:t>
            </a:r>
            <a:r>
              <a:rPr lang="el-GR" sz="2400" dirty="0"/>
              <a:t>π &lt; 0 → </a:t>
            </a:r>
            <a:r>
              <a:rPr lang="hu-HU" sz="2400" b="1" dirty="0"/>
              <a:t>veszteségminimalizálás </a:t>
            </a:r>
            <a:endParaRPr lang="hu-HU" sz="2400" dirty="0"/>
          </a:p>
          <a:p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484313"/>
            <a:ext cx="7129462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Szövegdoboz 1"/>
          <p:cNvSpPr txBox="1">
            <a:spLocks noChangeArrowheads="1"/>
          </p:cNvSpPr>
          <p:nvPr/>
        </p:nvSpPr>
        <p:spPr bwMode="auto">
          <a:xfrm>
            <a:off x="250825" y="260350"/>
            <a:ext cx="8713788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dirty="0"/>
          </a:p>
          <a:p>
            <a:r>
              <a:rPr lang="hu-HU" sz="3200" b="1" dirty="0"/>
              <a:t>AVC = P</a:t>
            </a:r>
            <a:r>
              <a:rPr lang="hu-HU" sz="2400" b="1" dirty="0"/>
              <a:t>3</a:t>
            </a:r>
            <a:r>
              <a:rPr lang="hu-HU" sz="3200" b="1" dirty="0"/>
              <a:t> = Ü </a:t>
            </a:r>
            <a:r>
              <a:rPr lang="hu-HU" sz="3200" dirty="0"/>
              <a:t>→ TR = VC → </a:t>
            </a:r>
            <a:r>
              <a:rPr lang="hu-HU" sz="3200" b="1" dirty="0"/>
              <a:t>veszteség = FC Üzemszüneti pont </a:t>
            </a:r>
            <a:endParaRPr lang="hu-HU" sz="3200" dirty="0"/>
          </a:p>
          <a:p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</TotalTime>
  <Words>1094</Words>
  <Application>Microsoft Office PowerPoint</Application>
  <PresentationFormat>Diavetítés a képernyőre (4:3 oldalarány)</PresentationFormat>
  <Paragraphs>310</Paragraphs>
  <Slides>44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56" baseType="lpstr">
      <vt:lpstr>Arial</vt:lpstr>
      <vt:lpstr>Calibri</vt:lpstr>
      <vt:lpstr>Cambria Math</vt:lpstr>
      <vt:lpstr>Garamond</vt:lpstr>
      <vt:lpstr>Palatino Linotype</vt:lpstr>
      <vt:lpstr>Symbol</vt:lpstr>
      <vt:lpstr>Times New Roman</vt:lpstr>
      <vt:lpstr>Wingdings</vt:lpstr>
      <vt:lpstr>Wingdings 2</vt:lpstr>
      <vt:lpstr>Wingdings 3</vt:lpstr>
      <vt:lpstr>Office-téma</vt:lpstr>
      <vt:lpstr>Egyenlet</vt:lpstr>
      <vt:lpstr>Piaci formák </vt:lpstr>
      <vt:lpstr>Profitmaximum</vt:lpstr>
      <vt:lpstr>Ismérvek</vt:lpstr>
      <vt:lpstr>Piaci szerkezetek főbb típusai (+ az informáltság)</vt:lpstr>
      <vt:lpstr>A kompetitív piac</vt:lpstr>
      <vt:lpstr>Specifikuma</vt:lpstr>
      <vt:lpstr>PowerPoint bemutató</vt:lpstr>
      <vt:lpstr>PowerPoint bemutató</vt:lpstr>
      <vt:lpstr>PowerPoint bemutató</vt:lpstr>
      <vt:lpstr>PowerPoint bemutató</vt:lpstr>
      <vt:lpstr>Egyéni kínálati görbe</vt:lpstr>
      <vt:lpstr>Iparági kínálat</vt:lpstr>
      <vt:lpstr>Hosszú távú iparági egyensúly</vt:lpstr>
      <vt:lpstr>Hosszú táv</vt:lpstr>
      <vt:lpstr>Gyakorló feladat:</vt:lpstr>
      <vt:lpstr>Rövid táv</vt:lpstr>
      <vt:lpstr>Hosszú táv</vt:lpstr>
      <vt:lpstr>Nem tökéletes verseny</vt:lpstr>
      <vt:lpstr>Monopólium</vt:lpstr>
      <vt:lpstr>Profitmaximum feltétele</vt:lpstr>
      <vt:lpstr>A monopólium határbevétele és a keresleti görbe</vt:lpstr>
      <vt:lpstr>A monopólium teljes bevétele és határbevétele</vt:lpstr>
      <vt:lpstr>A kompetitív vállalat és a monopólium teljes bevétele és határbevétele  </vt:lpstr>
      <vt:lpstr>A monopólium profitmaximalizálása</vt:lpstr>
      <vt:lpstr>PowerPoint bemutató</vt:lpstr>
      <vt:lpstr>Monopólium sajátosságai</vt:lpstr>
      <vt:lpstr> Kínálati függvény: Q(P)</vt:lpstr>
      <vt:lpstr>Pozitív profit</vt:lpstr>
      <vt:lpstr>Fedezeti helyzet</vt:lpstr>
      <vt:lpstr>Üzemszüneti helyzet</vt:lpstr>
      <vt:lpstr>Lehetséges helyzetek</vt:lpstr>
      <vt:lpstr>A határbevétel és a monopolár kapcsolata – a Amoroso-Robinson-összefüggés</vt:lpstr>
      <vt:lpstr>PowerPoint bemutató</vt:lpstr>
      <vt:lpstr>A monopólium jóléti következménye </vt:lpstr>
      <vt:lpstr>A monopólium jóléti következménye </vt:lpstr>
      <vt:lpstr>Miért jönnek létre monopóliumok?</vt:lpstr>
      <vt:lpstr>PowerPoint bemutató</vt:lpstr>
      <vt:lpstr>PowerPoint bemutató</vt:lpstr>
      <vt:lpstr>PowerPoint bemutató</vt:lpstr>
      <vt:lpstr>Miért jönnek létre monopóliumok?</vt:lpstr>
      <vt:lpstr>Példa </vt:lpstr>
      <vt:lpstr>a. Monopólium</vt:lpstr>
      <vt:lpstr>b. Tökéletes verseny</vt:lpstr>
      <vt:lpstr>c. Mekkora monopólium esetén a fogyasztói többlet és a holtteher veszteség?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Apa</cp:lastModifiedBy>
  <cp:revision>81</cp:revision>
  <dcterms:created xsi:type="dcterms:W3CDTF">2011-12-06T13:04:46Z</dcterms:created>
  <dcterms:modified xsi:type="dcterms:W3CDTF">2019-02-25T16:14:23Z</dcterms:modified>
</cp:coreProperties>
</file>